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49"/>
  </p:notesMasterIdLst>
  <p:sldIdLst>
    <p:sldId id="256" r:id="rId2"/>
    <p:sldId id="792" r:id="rId3"/>
    <p:sldId id="754" r:id="rId4"/>
    <p:sldId id="359" r:id="rId5"/>
    <p:sldId id="759" r:id="rId6"/>
    <p:sldId id="799" r:id="rId7"/>
    <p:sldId id="779" r:id="rId8"/>
    <p:sldId id="778" r:id="rId9"/>
    <p:sldId id="789" r:id="rId10"/>
    <p:sldId id="761" r:id="rId11"/>
    <p:sldId id="762" r:id="rId12"/>
    <p:sldId id="793" r:id="rId13"/>
    <p:sldId id="804" r:id="rId14"/>
    <p:sldId id="765" r:id="rId15"/>
    <p:sldId id="794" r:id="rId16"/>
    <p:sldId id="771" r:id="rId17"/>
    <p:sldId id="774" r:id="rId18"/>
    <p:sldId id="796" r:id="rId19"/>
    <p:sldId id="767" r:id="rId20"/>
    <p:sldId id="772" r:id="rId21"/>
    <p:sldId id="776" r:id="rId22"/>
    <p:sldId id="766" r:id="rId23"/>
    <p:sldId id="775" r:id="rId24"/>
    <p:sldId id="795" r:id="rId25"/>
    <p:sldId id="264" r:id="rId26"/>
    <p:sldId id="797" r:id="rId27"/>
    <p:sldId id="801" r:id="rId28"/>
    <p:sldId id="802" r:id="rId29"/>
    <p:sldId id="803" r:id="rId30"/>
    <p:sldId id="784" r:id="rId31"/>
    <p:sldId id="800" r:id="rId32"/>
    <p:sldId id="798" r:id="rId33"/>
    <p:sldId id="785" r:id="rId34"/>
    <p:sldId id="787" r:id="rId35"/>
    <p:sldId id="780" r:id="rId36"/>
    <p:sldId id="777" r:id="rId37"/>
    <p:sldId id="788" r:id="rId38"/>
    <p:sldId id="738" r:id="rId39"/>
    <p:sldId id="782" r:id="rId40"/>
    <p:sldId id="791" r:id="rId41"/>
    <p:sldId id="257" r:id="rId42"/>
    <p:sldId id="262" r:id="rId43"/>
    <p:sldId id="783" r:id="rId44"/>
    <p:sldId id="786" r:id="rId45"/>
    <p:sldId id="768" r:id="rId46"/>
    <p:sldId id="781" r:id="rId47"/>
    <p:sldId id="7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F27D6-B867-47A8-9D3B-E13FB12FC3F7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1BF60-DEC1-4813-807D-512FDD1CC5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58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8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533E7-0503-4D9F-AB07-977E6665EA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55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C8381-E086-4BA5-92E6-C4874EA4D1F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4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09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1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4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97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1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0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3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73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7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18B166-D0E3-4E4D-B422-FA7E703D9CC0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A8D3C-536A-4B67-BA3A-909C34041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16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ebp"/><Relationship Id="rId5" Type="http://schemas.openxmlformats.org/officeDocument/2006/relationships/image" Target="../media/image29.jpg"/><Relationship Id="rId4" Type="http://schemas.openxmlformats.org/officeDocument/2006/relationships/image" Target="../media/image28.web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7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6.png"/><Relationship Id="rId7" Type="http://schemas.openxmlformats.org/officeDocument/2006/relationships/image" Target="../media/image3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0E504A-03FB-4455-945D-6173ECA65455}"/>
              </a:ext>
            </a:extLst>
          </p:cNvPr>
          <p:cNvSpPr txBox="1"/>
          <p:nvPr/>
        </p:nvSpPr>
        <p:spPr>
          <a:xfrm>
            <a:off x="7643595" y="4546717"/>
            <a:ext cx="40462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</a:t>
            </a:r>
            <a:r>
              <a:rPr lang="en-US" altLang="zh-CN" sz="3200" dirty="0"/>
              <a:t>Peng Sun</a:t>
            </a:r>
          </a:p>
          <a:p>
            <a:endParaRPr lang="en-US" altLang="zh-CN" sz="32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sz="12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DCF228E-05F9-4B39-A1E9-A7BF731FA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123" y="13752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Lattice QCD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inversion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DFD09D-EB4D-646B-8A38-FF4A56BE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575" y="0"/>
            <a:ext cx="3522700" cy="16311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A86083-9CF4-0A45-7B17-A573906C4DA8}"/>
              </a:ext>
            </a:extLst>
          </p:cNvPr>
          <p:cNvSpPr txBox="1"/>
          <p:nvPr/>
        </p:nvSpPr>
        <p:spPr>
          <a:xfrm>
            <a:off x="7047247" y="59055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中国科学院近代物理研究所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ED2E7-B4D0-8303-FAF3-ED3FA261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308" y="5094661"/>
            <a:ext cx="1597290" cy="16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E9BB7-5FCB-4958-BAED-DF97ED399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8" y="170417"/>
            <a:ext cx="11450471" cy="61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6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19520-312A-49E0-B227-DE6C2137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E0A17-A7B0-4294-9F3A-8A04D576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C3DF6-CB40-41B4-B717-CA25AAD7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7" y="218543"/>
            <a:ext cx="11846445" cy="64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7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B0C93-70CD-49FB-BF42-CB78D358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Clover Action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277FCF-E539-41F9-AF01-0D7A4348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22" y="1817603"/>
            <a:ext cx="6226974" cy="7498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4AACFD-57A3-40AA-9F7E-675B8F0926B3}"/>
              </a:ext>
            </a:extLst>
          </p:cNvPr>
          <p:cNvSpPr txBox="1"/>
          <p:nvPr/>
        </p:nvSpPr>
        <p:spPr>
          <a:xfrm>
            <a:off x="1050934" y="18438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Naive fermion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D53378-70A1-4F88-B1FB-FFF76BA01B35}"/>
              </a:ext>
            </a:extLst>
          </p:cNvPr>
          <p:cNvSpPr txBox="1"/>
          <p:nvPr/>
        </p:nvSpPr>
        <p:spPr>
          <a:xfrm>
            <a:off x="1050934" y="2757089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Wilson fermion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5CC2E0-A975-4F1C-9F40-B25F8654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26" y="2647698"/>
            <a:ext cx="6226973" cy="142006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D04788F-448F-4B90-A967-F2B65EB23633}"/>
              </a:ext>
            </a:extLst>
          </p:cNvPr>
          <p:cNvGrpSpPr/>
          <p:nvPr/>
        </p:nvGrpSpPr>
        <p:grpSpPr>
          <a:xfrm>
            <a:off x="2856522" y="2757089"/>
            <a:ext cx="2224379" cy="495300"/>
            <a:chOff x="1247339" y="3387181"/>
            <a:chExt cx="2224379" cy="4953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9FE09D4-907A-4AD2-95D6-D831CE00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2419" y="3411803"/>
              <a:ext cx="792359" cy="36933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A4AE028-7668-4FA4-959D-55E5C0F5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339" y="3429000"/>
              <a:ext cx="676742" cy="36933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C244776-F3A2-487D-8AC5-17493577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2535" y="3477835"/>
              <a:ext cx="394732" cy="31399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154AECA-D200-480D-B005-5DAFABD9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2143" y="3387181"/>
              <a:ext cx="409575" cy="4953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3770FC7-1873-4772-A346-5C1328CF542B}"/>
              </a:ext>
            </a:extLst>
          </p:cNvPr>
          <p:cNvSpPr txBox="1"/>
          <p:nvPr/>
        </p:nvSpPr>
        <p:spPr>
          <a:xfrm>
            <a:off x="1100691" y="4438835"/>
            <a:ext cx="157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Clover fermion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743615-4B98-4C95-A1E6-F56F67C3D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711" y="4273299"/>
            <a:ext cx="4939420" cy="784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00F2358-86D2-465A-843E-FB7AF2074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890" y="5120641"/>
            <a:ext cx="4715061" cy="10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6E15F-3685-4A47-8CF8-52E247E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en-US" altLang="zh-CN" dirty="0"/>
              <a:t>Clover ensembles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FAB95F-6593-4A45-8E7A-F2735A80FA82}"/>
              </a:ext>
            </a:extLst>
          </p:cNvPr>
          <p:cNvSpPr txBox="1"/>
          <p:nvPr/>
        </p:nvSpPr>
        <p:spPr>
          <a:xfrm>
            <a:off x="1526159" y="5843116"/>
            <a:ext cx="456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LM Liu, M Gong, P Sun</a:t>
            </a:r>
            <a:r>
              <a:rPr lang="zh-CN" altLang="en-US" sz="2400" dirty="0"/>
              <a:t> </a:t>
            </a:r>
            <a:r>
              <a:rPr lang="en-US" altLang="zh-CN" sz="2400" dirty="0"/>
              <a:t>and YB Yang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6C7249-7790-1045-A1E6-B87E1FD6B71C}"/>
              </a:ext>
            </a:extLst>
          </p:cNvPr>
          <p:cNvSpPr txBox="1"/>
          <p:nvPr/>
        </p:nvSpPr>
        <p:spPr>
          <a:xfrm>
            <a:off x="5827513" y="1014884"/>
            <a:ext cx="616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Symanzik</a:t>
            </a:r>
            <a:r>
              <a:rPr lang="en-US" altLang="zh-CN" sz="3200" dirty="0"/>
              <a:t> + Clover Action @  Zero T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3DD9F31-18D8-699D-1041-016DFE6C5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994442"/>
                  </p:ext>
                </p:extLst>
              </p:nvPr>
            </p:nvGraphicFramePr>
            <p:xfrm>
              <a:off x="1207477" y="1808852"/>
              <a:ext cx="7022123" cy="391990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38424">
                      <a:extLst>
                        <a:ext uri="{9D8B030D-6E8A-4147-A177-3AD203B41FA5}">
                          <a16:colId xmlns:a16="http://schemas.microsoft.com/office/drawing/2014/main" val="1485641687"/>
                        </a:ext>
                      </a:extLst>
                    </a:gridCol>
                    <a:gridCol w="827938">
                      <a:extLst>
                        <a:ext uri="{9D8B030D-6E8A-4147-A177-3AD203B41FA5}">
                          <a16:colId xmlns:a16="http://schemas.microsoft.com/office/drawing/2014/main" val="2633381542"/>
                        </a:ext>
                      </a:extLst>
                    </a:gridCol>
                    <a:gridCol w="1274941">
                      <a:extLst>
                        <a:ext uri="{9D8B030D-6E8A-4147-A177-3AD203B41FA5}">
                          <a16:colId xmlns:a16="http://schemas.microsoft.com/office/drawing/2014/main" val="377130121"/>
                        </a:ext>
                      </a:extLst>
                    </a:gridCol>
                    <a:gridCol w="542611">
                      <a:extLst>
                        <a:ext uri="{9D8B030D-6E8A-4147-A177-3AD203B41FA5}">
                          <a16:colId xmlns:a16="http://schemas.microsoft.com/office/drawing/2014/main" val="3244889916"/>
                        </a:ext>
                      </a:extLst>
                    </a:gridCol>
                    <a:gridCol w="795493">
                      <a:extLst>
                        <a:ext uri="{9D8B030D-6E8A-4147-A177-3AD203B41FA5}">
                          <a16:colId xmlns:a16="http://schemas.microsoft.com/office/drawing/2014/main" val="137725975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660432392"/>
                        </a:ext>
                      </a:extLst>
                    </a:gridCol>
                    <a:gridCol w="582805">
                      <a:extLst>
                        <a:ext uri="{9D8B030D-6E8A-4147-A177-3AD203B41FA5}">
                          <a16:colId xmlns:a16="http://schemas.microsoft.com/office/drawing/2014/main" val="3223975957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888707426"/>
                        </a:ext>
                      </a:extLst>
                    </a:gridCol>
                    <a:gridCol w="582804">
                      <a:extLst>
                        <a:ext uri="{9D8B030D-6E8A-4147-A177-3AD203B41FA5}">
                          <a16:colId xmlns:a16="http://schemas.microsoft.com/office/drawing/2014/main" val="2348095538"/>
                        </a:ext>
                      </a:extLst>
                    </a:gridCol>
                  </a:tblGrid>
                  <a:tr h="371031"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name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Volume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Lattice spacing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mass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mass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 x M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28115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C11P29S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x72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880028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C11P29M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396469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C11P22M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450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1833758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C11P22L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786121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C11P14L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135MeV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234313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C08P30S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33578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C08P30M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06780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C08P21S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460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51406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C08P21M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450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8957264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C06P30S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x144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6.72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46601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3DD9F31-18D8-699D-1041-016DFE6C5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994442"/>
                  </p:ext>
                </p:extLst>
              </p:nvPr>
            </p:nvGraphicFramePr>
            <p:xfrm>
              <a:off x="1207477" y="1808852"/>
              <a:ext cx="7022123" cy="391990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38424">
                      <a:extLst>
                        <a:ext uri="{9D8B030D-6E8A-4147-A177-3AD203B41FA5}">
                          <a16:colId xmlns:a16="http://schemas.microsoft.com/office/drawing/2014/main" val="1485641687"/>
                        </a:ext>
                      </a:extLst>
                    </a:gridCol>
                    <a:gridCol w="827938">
                      <a:extLst>
                        <a:ext uri="{9D8B030D-6E8A-4147-A177-3AD203B41FA5}">
                          <a16:colId xmlns:a16="http://schemas.microsoft.com/office/drawing/2014/main" val="2633381542"/>
                        </a:ext>
                      </a:extLst>
                    </a:gridCol>
                    <a:gridCol w="1274941">
                      <a:extLst>
                        <a:ext uri="{9D8B030D-6E8A-4147-A177-3AD203B41FA5}">
                          <a16:colId xmlns:a16="http://schemas.microsoft.com/office/drawing/2014/main" val="377130121"/>
                        </a:ext>
                      </a:extLst>
                    </a:gridCol>
                    <a:gridCol w="542611">
                      <a:extLst>
                        <a:ext uri="{9D8B030D-6E8A-4147-A177-3AD203B41FA5}">
                          <a16:colId xmlns:a16="http://schemas.microsoft.com/office/drawing/2014/main" val="3244889916"/>
                        </a:ext>
                      </a:extLst>
                    </a:gridCol>
                    <a:gridCol w="795493">
                      <a:extLst>
                        <a:ext uri="{9D8B030D-6E8A-4147-A177-3AD203B41FA5}">
                          <a16:colId xmlns:a16="http://schemas.microsoft.com/office/drawing/2014/main" val="137725975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660432392"/>
                        </a:ext>
                      </a:extLst>
                    </a:gridCol>
                    <a:gridCol w="582805">
                      <a:extLst>
                        <a:ext uri="{9D8B030D-6E8A-4147-A177-3AD203B41FA5}">
                          <a16:colId xmlns:a16="http://schemas.microsoft.com/office/drawing/2014/main" val="3223975957"/>
                        </a:ext>
                      </a:extLst>
                    </a:gridCol>
                    <a:gridCol w="633046">
                      <a:extLst>
                        <a:ext uri="{9D8B030D-6E8A-4147-A177-3AD203B41FA5}">
                          <a16:colId xmlns:a16="http://schemas.microsoft.com/office/drawing/2014/main" val="1888707426"/>
                        </a:ext>
                      </a:extLst>
                    </a:gridCol>
                    <a:gridCol w="582804">
                      <a:extLst>
                        <a:ext uri="{9D8B030D-6E8A-4147-A177-3AD203B41FA5}">
                          <a16:colId xmlns:a16="http://schemas.microsoft.com/office/drawing/2014/main" val="2348095538"/>
                        </a:ext>
                      </a:extLst>
                    </a:gridCol>
                  </a:tblGrid>
                  <a:tr h="371031"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name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Volume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Lattice spacing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1798" t="-4918" r="-639326" b="-9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3077" t="-4918" r="-337692" b="-9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7266" t="-4918" r="-215827" b="-9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 x M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r>
                            <a:rPr lang="en-US" altLang="zh-CN" sz="12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</a:t>
                          </a:r>
                          <a:endParaRPr lang="zh-CN" altLang="en-US" sz="12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528115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C11P29S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x72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880028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C11P29M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396469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C11P22M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450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1833758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C11P22L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4786121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C11P14L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0.105fm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6.20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135MeV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234313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C08P30S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33578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C08P30M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06780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C08P21S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x64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宋体"/>
                              <a:cs typeface="宋体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460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5514067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C08P21M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x96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0.080fm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6.41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4.1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450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8957264"/>
                      </a:ext>
                    </a:extLst>
                  </a:tr>
                  <a:tr h="354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C06P30S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mpd="sng">
                          <a:solidFill>
                            <a:srgbClr val="FFFFFF"/>
                          </a:solidFill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r>
                            <a:rPr lang="en-US" altLang="zh-CN" sz="1200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x144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0.054fm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6.72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650MeV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2.6fm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</a:t>
                          </a:r>
                          <a:endParaRPr lang="zh-CN" alt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1437" marR="91437" marT="45733" marB="45733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99FF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4660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F0B308F-E573-AC40-4A49-545B11E042DB}"/>
              </a:ext>
            </a:extLst>
          </p:cNvPr>
          <p:cNvSpPr txBox="1"/>
          <p:nvPr/>
        </p:nvSpPr>
        <p:spPr>
          <a:xfrm>
            <a:off x="8443852" y="1976094"/>
            <a:ext cx="27902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Chin.Phys.C 46 (2022)</a:t>
            </a:r>
          </a:p>
          <a:p>
            <a:r>
              <a:rPr lang="en-US" altLang="zh-CN" sz="2400" dirty="0" err="1"/>
              <a:t>arXiv</a:t>
            </a:r>
            <a:r>
              <a:rPr lang="en-US" altLang="zh-CN" sz="2400" dirty="0"/>
              <a:t>: 2207.00183</a:t>
            </a:r>
          </a:p>
          <a:p>
            <a:r>
              <a:rPr lang="en-US" altLang="zh-CN" sz="2400" dirty="0" err="1"/>
              <a:t>arXiv</a:t>
            </a:r>
            <a:r>
              <a:rPr lang="en-US" altLang="zh-CN" sz="2400" dirty="0"/>
              <a:t>: 2207.14132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25032B-FAD4-9AD0-8D6F-ED38FA4C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32" y="3176422"/>
            <a:ext cx="1979235" cy="1452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78A061-7DB6-33AA-4626-A467A269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32" y="3176423"/>
            <a:ext cx="1701800" cy="1701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98ADE9-F455-EC20-86E7-C15D03D5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73" y="4629012"/>
            <a:ext cx="1596695" cy="16187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770948-67AF-3B0D-051F-74988FFE2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1406" y="4720550"/>
            <a:ext cx="1682994" cy="1618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D69976-B6F7-5DB9-767C-8D448215E797}"/>
              </a:ext>
            </a:extLst>
          </p:cNvPr>
          <p:cNvSpPr/>
          <p:nvPr/>
        </p:nvSpPr>
        <p:spPr>
          <a:xfrm>
            <a:off x="793750" y="2133600"/>
            <a:ext cx="7618382" cy="332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74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65410A-9E67-44C6-AA36-1EA06485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451"/>
            <a:ext cx="6285102" cy="34227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ACDAFF-B2B6-4DA2-BAB4-6DE193BA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03" y="4689805"/>
            <a:ext cx="5334000" cy="6795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00BE84-8B81-4961-9AF8-67A2E520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46" y="1468253"/>
            <a:ext cx="5573086" cy="16079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3BD8C1-5A44-4A84-94D7-2A3B827C0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914" y="4505001"/>
            <a:ext cx="5199920" cy="7719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EED2B95-70AA-4068-98F7-E351CDC676F6}"/>
              </a:ext>
            </a:extLst>
          </p:cNvPr>
          <p:cNvSpPr txBox="1"/>
          <p:nvPr/>
        </p:nvSpPr>
        <p:spPr>
          <a:xfrm>
            <a:off x="1410056" y="245104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Wilson Action and Clover Action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82E6E7-3135-48C4-B3D1-306BABBCEBCD}"/>
              </a:ext>
            </a:extLst>
          </p:cNvPr>
          <p:cNvSpPr txBox="1"/>
          <p:nvPr/>
        </p:nvSpPr>
        <p:spPr>
          <a:xfrm>
            <a:off x="7245410" y="264611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Niave</a:t>
            </a:r>
            <a:r>
              <a:rPr lang="en-US" altLang="zh-CN" dirty="0"/>
              <a:t> Action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CC6B74-5AE5-408C-A50C-38711C181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360" y="6342215"/>
            <a:ext cx="1981823" cy="4842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D49495D-A0B4-4B58-A395-3B1EFDE710B4}"/>
              </a:ext>
            </a:extLst>
          </p:cNvPr>
          <p:cNvSpPr txBox="1"/>
          <p:nvPr/>
        </p:nvSpPr>
        <p:spPr>
          <a:xfrm>
            <a:off x="2218549" y="597288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3AE0535-E435-4567-85E6-8CADEE299059}"/>
              </a:ext>
            </a:extLst>
          </p:cNvPr>
          <p:cNvCxnSpPr/>
          <p:nvPr/>
        </p:nvCxnSpPr>
        <p:spPr>
          <a:xfrm>
            <a:off x="683664" y="4123159"/>
            <a:ext cx="11306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60C5B26-D949-4260-8995-B92524451EAC}"/>
              </a:ext>
            </a:extLst>
          </p:cNvPr>
          <p:cNvCxnSpPr/>
          <p:nvPr/>
        </p:nvCxnSpPr>
        <p:spPr>
          <a:xfrm>
            <a:off x="6336707" y="700450"/>
            <a:ext cx="72639" cy="604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61B7A59-60C6-6A3A-162E-9803B2DCA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32" y="5276921"/>
            <a:ext cx="1135117" cy="456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8DE252-BDC6-4743-3F2B-EFA486B36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249" y="5203565"/>
            <a:ext cx="702205" cy="48873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B8CF3A3-AB4C-0E9E-01FD-9AE2A51FAA23}"/>
              </a:ext>
            </a:extLst>
          </p:cNvPr>
          <p:cNvCxnSpPr/>
          <p:nvPr/>
        </p:nvCxnSpPr>
        <p:spPr>
          <a:xfrm>
            <a:off x="3092132" y="5782429"/>
            <a:ext cx="177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ED561F0-B3F8-D93B-CB39-694DD5C306B0}"/>
              </a:ext>
            </a:extLst>
          </p:cNvPr>
          <p:cNvSpPr txBox="1"/>
          <p:nvPr/>
        </p:nvSpPr>
        <p:spPr>
          <a:xfrm>
            <a:off x="3352122" y="5768618"/>
            <a:ext cx="128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Clover term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497C1E-C877-4CA2-D4CD-C9BAEAF31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504" y="5291505"/>
            <a:ext cx="346474" cy="4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74C8B-2AE1-B557-EA1F-EA1DEDAF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quark mass and pion mass in clover Action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B71CD-6996-8D0F-D33E-93CC12403E42}"/>
              </a:ext>
            </a:extLst>
          </p:cNvPr>
          <p:cNvSpPr txBox="1"/>
          <p:nvPr/>
        </p:nvSpPr>
        <p:spPr>
          <a:xfrm>
            <a:off x="1598555" y="18551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 quark :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F4A00-44B7-D5E2-FBD9-A245527AFEDA}"/>
              </a:ext>
            </a:extLst>
          </p:cNvPr>
          <p:cNvSpPr txBox="1"/>
          <p:nvPr/>
        </p:nvSpPr>
        <p:spPr>
          <a:xfrm>
            <a:off x="1598555" y="257272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Valance quark :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104079-D461-4B61-E17D-5C66775D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61" y="4575344"/>
            <a:ext cx="4517181" cy="11684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E0BF9F3-D137-2168-E054-BDCD0ABF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61" y="3353382"/>
            <a:ext cx="6147299" cy="12486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7C37363-0BFD-768C-3CB9-226939E1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80" y="1400201"/>
            <a:ext cx="2200847" cy="18472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221491-9311-606D-3CBF-CE322A49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257" y="5824014"/>
            <a:ext cx="3018739" cy="6450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919958B-C68D-9950-57CD-838991270D16}"/>
              </a:ext>
            </a:extLst>
          </p:cNvPr>
          <p:cNvSpPr txBox="1"/>
          <p:nvPr/>
        </p:nvSpPr>
        <p:spPr>
          <a:xfrm>
            <a:off x="1101685" y="5986360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Clover action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7A89C3-1807-3251-1788-27AA111AC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949" y="5920575"/>
            <a:ext cx="499231" cy="49039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84CF6A6-321E-58E5-E48E-FD9BC9CCE560}"/>
              </a:ext>
            </a:extLst>
          </p:cNvPr>
          <p:cNvSpPr txBox="1"/>
          <p:nvPr/>
        </p:nvSpPr>
        <p:spPr>
          <a:xfrm>
            <a:off x="3741826" y="5988647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45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A8494A4-9A6F-4723-BE37-5B45B478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altLang="zh-CN" dirty="0"/>
              <a:t>Wilson </a:t>
            </a:r>
            <a:r>
              <a:rPr lang="en-US" altLang="zh-CN" dirty="0" err="1"/>
              <a:t>Dslash</a:t>
            </a:r>
            <a:r>
              <a:rPr lang="en-US" altLang="zh-CN" dirty="0"/>
              <a:t> in 2D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D99A6A-30C2-46AC-BA2E-2E742C25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4" y="2021676"/>
            <a:ext cx="11019453" cy="1890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F7C730-61FC-4B76-9B61-BF80EC68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17" y="4242999"/>
            <a:ext cx="69627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9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82C844E-65F4-4A4A-821E-87B3E3B31A67}"/>
              </a:ext>
            </a:extLst>
          </p:cNvPr>
          <p:cNvGrpSpPr/>
          <p:nvPr/>
        </p:nvGrpSpPr>
        <p:grpSpPr>
          <a:xfrm>
            <a:off x="749838" y="1342601"/>
            <a:ext cx="4826837" cy="4610013"/>
            <a:chOff x="933199" y="2758121"/>
            <a:chExt cx="2923800" cy="2956487"/>
          </a:xfrm>
        </p:grpSpPr>
        <p:graphicFrame>
          <p:nvGraphicFramePr>
            <p:cNvPr id="4" name="内容占位符 5">
              <a:extLst>
                <a:ext uri="{FF2B5EF4-FFF2-40B4-BE49-F238E27FC236}">
                  <a16:creationId xmlns:a16="http://schemas.microsoft.com/office/drawing/2014/main" id="{07995FF6-33A1-4B64-A376-3A5DA7DDB59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6475760"/>
                </p:ext>
              </p:extLst>
            </p:nvPr>
          </p:nvGraphicFramePr>
          <p:xfrm>
            <a:off x="933199" y="4803574"/>
            <a:ext cx="909273" cy="911034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750549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750549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10282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10282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0" name="内容占位符 5">
              <a:extLst>
                <a:ext uri="{FF2B5EF4-FFF2-40B4-BE49-F238E27FC236}">
                  <a16:creationId xmlns:a16="http://schemas.microsoft.com/office/drawing/2014/main" id="{94BA9162-3C23-49AB-9595-0DDA45FB67A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9567415"/>
                </p:ext>
              </p:extLst>
            </p:nvPr>
          </p:nvGraphicFramePr>
          <p:xfrm>
            <a:off x="3008775" y="4801307"/>
            <a:ext cx="845775" cy="902676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6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6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03766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03766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内容占位符 5">
              <a:extLst>
                <a:ext uri="{FF2B5EF4-FFF2-40B4-BE49-F238E27FC236}">
                  <a16:creationId xmlns:a16="http://schemas.microsoft.com/office/drawing/2014/main" id="{5124B623-8FC7-477E-B83D-15CA50B100C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65039892"/>
                </p:ext>
              </p:extLst>
            </p:nvPr>
          </p:nvGraphicFramePr>
          <p:xfrm>
            <a:off x="2002736" y="4801307"/>
            <a:ext cx="845775" cy="911035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6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6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10283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10283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2" name="内容占位符 5">
              <a:extLst>
                <a:ext uri="{FF2B5EF4-FFF2-40B4-BE49-F238E27FC236}">
                  <a16:creationId xmlns:a16="http://schemas.microsoft.com/office/drawing/2014/main" id="{3E24809D-DE4A-4B0B-9683-41209490A39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5594772"/>
                </p:ext>
              </p:extLst>
            </p:nvPr>
          </p:nvGraphicFramePr>
          <p:xfrm>
            <a:off x="933200" y="2758121"/>
            <a:ext cx="909271" cy="91103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750548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750548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10280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10280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3" name="内容占位符 5">
              <a:extLst>
                <a:ext uri="{FF2B5EF4-FFF2-40B4-BE49-F238E27FC236}">
                  <a16:creationId xmlns:a16="http://schemas.microsoft.com/office/drawing/2014/main" id="{F2A953EE-A8D4-4657-AA92-0ECCB104565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89414912"/>
                </p:ext>
              </p:extLst>
            </p:nvPr>
          </p:nvGraphicFramePr>
          <p:xfrm>
            <a:off x="2002736" y="2760388"/>
            <a:ext cx="845775" cy="908765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6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6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08513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08513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4" name="内容占位符 5">
              <a:extLst>
                <a:ext uri="{FF2B5EF4-FFF2-40B4-BE49-F238E27FC236}">
                  <a16:creationId xmlns:a16="http://schemas.microsoft.com/office/drawing/2014/main" id="{D3AEC2F8-1FB5-4AA0-95EB-CEC1340EEEA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85644390"/>
                </p:ext>
              </p:extLst>
            </p:nvPr>
          </p:nvGraphicFramePr>
          <p:xfrm>
            <a:off x="3011222" y="2766477"/>
            <a:ext cx="845777" cy="902676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7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7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03766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4678936"/>
                    </a:ext>
                  </a:extLst>
                </a:tr>
                <a:tr h="703766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5" name="内容占位符 5">
              <a:extLst>
                <a:ext uri="{FF2B5EF4-FFF2-40B4-BE49-F238E27FC236}">
                  <a16:creationId xmlns:a16="http://schemas.microsoft.com/office/drawing/2014/main" id="{C10D26A2-6C91-4C79-8AD5-8D0B09771DB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1095123"/>
                </p:ext>
              </p:extLst>
            </p:nvPr>
          </p:nvGraphicFramePr>
          <p:xfrm>
            <a:off x="933199" y="3780847"/>
            <a:ext cx="909271" cy="911033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750548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750548">
                    <a:extLst>
                      <a:ext uri="{9D8B030D-6E8A-4147-A177-3AD203B41FA5}">
                        <a16:colId xmlns:a16="http://schemas.microsoft.com/office/drawing/2014/main" val="2438332870"/>
                      </a:ext>
                    </a:extLst>
                  </a:gridCol>
                </a:tblGrid>
                <a:tr h="710281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10281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6" name="内容占位符 5">
              <a:extLst>
                <a:ext uri="{FF2B5EF4-FFF2-40B4-BE49-F238E27FC236}">
                  <a16:creationId xmlns:a16="http://schemas.microsoft.com/office/drawing/2014/main" id="{D6151FE6-7DCC-4719-BD8A-222D79BAB02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67038179"/>
                </p:ext>
              </p:extLst>
            </p:nvPr>
          </p:nvGraphicFramePr>
          <p:xfrm>
            <a:off x="2002736" y="3780848"/>
            <a:ext cx="845775" cy="908765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6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6">
                    <a:extLst>
                      <a:ext uri="{9D8B030D-6E8A-4147-A177-3AD203B41FA5}">
                        <a16:colId xmlns:a16="http://schemas.microsoft.com/office/drawing/2014/main" val="3899611343"/>
                      </a:ext>
                    </a:extLst>
                  </a:gridCol>
                </a:tblGrid>
                <a:tr h="708513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4678936"/>
                    </a:ext>
                  </a:extLst>
                </a:tr>
                <a:tr h="708513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  <p:graphicFrame>
          <p:nvGraphicFramePr>
            <p:cNvPr id="17" name="内容占位符 5">
              <a:extLst>
                <a:ext uri="{FF2B5EF4-FFF2-40B4-BE49-F238E27FC236}">
                  <a16:creationId xmlns:a16="http://schemas.microsoft.com/office/drawing/2014/main" id="{22F1980A-590F-4CE5-A357-F12A9450138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75910277"/>
                </p:ext>
              </p:extLst>
            </p:nvPr>
          </p:nvGraphicFramePr>
          <p:xfrm>
            <a:off x="3008777" y="3780847"/>
            <a:ext cx="845775" cy="908766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698136">
                    <a:extLst>
                      <a:ext uri="{9D8B030D-6E8A-4147-A177-3AD203B41FA5}">
                        <a16:colId xmlns:a16="http://schemas.microsoft.com/office/drawing/2014/main" val="3140220674"/>
                      </a:ext>
                    </a:extLst>
                  </a:gridCol>
                  <a:gridCol w="698136">
                    <a:extLst>
                      <a:ext uri="{9D8B030D-6E8A-4147-A177-3AD203B41FA5}">
                        <a16:colId xmlns:a16="http://schemas.microsoft.com/office/drawing/2014/main" val="3899611343"/>
                      </a:ext>
                    </a:extLst>
                  </a:gridCol>
                </a:tblGrid>
                <a:tr h="708514"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07541698"/>
                    </a:ext>
                  </a:extLst>
                </a:tr>
                <a:tr h="708514">
                  <a:tc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zh-CN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19825762"/>
                    </a:ext>
                  </a:extLst>
                </a:tr>
              </a:tbl>
            </a:graphicData>
          </a:graphic>
        </p:graphicFrame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25690B5B-97CD-4381-87CD-06BD47FB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8" y="-28768"/>
            <a:ext cx="10515600" cy="1325562"/>
          </a:xfrm>
        </p:spPr>
        <p:txBody>
          <a:bodyPr/>
          <a:lstStyle/>
          <a:p>
            <a:r>
              <a:rPr lang="en-US" altLang="zh-CN" dirty="0"/>
              <a:t>2D  QED  </a:t>
            </a:r>
            <a:r>
              <a:rPr lang="en-US" altLang="zh-CN" dirty="0" err="1"/>
              <a:t>Dslash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CAD947F-B3F9-4CBB-A757-1146BD076567}"/>
              </a:ext>
            </a:extLst>
          </p:cNvPr>
          <p:cNvSpPr txBox="1"/>
          <p:nvPr/>
        </p:nvSpPr>
        <p:spPr>
          <a:xfrm>
            <a:off x="6802503" y="1266074"/>
            <a:ext cx="458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 X 3 lattice as an example</a:t>
            </a:r>
            <a:endParaRPr lang="zh-CN" altLang="en-US" sz="3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E11963-695E-495D-A047-BE9C062DF81A}"/>
              </a:ext>
            </a:extLst>
          </p:cNvPr>
          <p:cNvSpPr txBox="1"/>
          <p:nvPr/>
        </p:nvSpPr>
        <p:spPr>
          <a:xfrm>
            <a:off x="204307" y="1068903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(0,0,0,0)</a:t>
            </a:r>
            <a:endParaRPr lang="zh-CN" altLang="en-US" sz="1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A4AB40-3CB3-452D-8FEA-E7D123AFA9FA}"/>
              </a:ext>
            </a:extLst>
          </p:cNvPr>
          <p:cNvSpPr txBox="1"/>
          <p:nvPr/>
        </p:nvSpPr>
        <p:spPr>
          <a:xfrm>
            <a:off x="966051" y="1066688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(1,0,0,0)</a:t>
            </a:r>
            <a:endParaRPr lang="zh-CN" altLang="en-US" sz="1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FAC235-6AF2-4884-8119-B46B2C1C19B1}"/>
              </a:ext>
            </a:extLst>
          </p:cNvPr>
          <p:cNvSpPr txBox="1"/>
          <p:nvPr/>
        </p:nvSpPr>
        <p:spPr>
          <a:xfrm>
            <a:off x="8009080" y="2515154"/>
            <a:ext cx="2368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( x, t, x’, t’)</a:t>
            </a:r>
            <a:endParaRPr lang="zh-CN" altLang="en-US" sz="4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6042BB-5EA6-424F-B525-E4BFE3769ECE}"/>
              </a:ext>
            </a:extLst>
          </p:cNvPr>
          <p:cNvSpPr txBox="1"/>
          <p:nvPr/>
        </p:nvSpPr>
        <p:spPr>
          <a:xfrm>
            <a:off x="1704060" y="1066687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(2,0,0,0)</a:t>
            </a:r>
            <a:endParaRPr lang="zh-CN" altLang="en-US" sz="1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5FA1DE-C552-4553-A5C4-77C13BF4BE66}"/>
              </a:ext>
            </a:extLst>
          </p:cNvPr>
          <p:cNvSpPr txBox="1"/>
          <p:nvPr/>
        </p:nvSpPr>
        <p:spPr>
          <a:xfrm>
            <a:off x="2391076" y="1040969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(0,1,0,0)</a:t>
            </a:r>
            <a:endParaRPr lang="zh-CN" altLang="en-US" sz="1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F68228E-F40B-4C7D-AB0A-9FE42079695A}"/>
              </a:ext>
            </a:extLst>
          </p:cNvPr>
          <p:cNvSpPr txBox="1"/>
          <p:nvPr/>
        </p:nvSpPr>
        <p:spPr>
          <a:xfrm>
            <a:off x="2910378" y="1045771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(1,1,0,0)</a:t>
            </a:r>
            <a:endParaRPr lang="zh-CN" altLang="en-US" sz="1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CE9F97-9FD2-4E1E-8259-B7E28A8E731B}"/>
              </a:ext>
            </a:extLst>
          </p:cNvPr>
          <p:cNvSpPr txBox="1"/>
          <p:nvPr/>
        </p:nvSpPr>
        <p:spPr>
          <a:xfrm>
            <a:off x="3446421" y="1038230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(2,1,0,0)</a:t>
            </a:r>
            <a:endParaRPr lang="zh-CN" altLang="en-US" sz="1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55F148-8666-4EFD-940F-BBA9F03C45AC}"/>
              </a:ext>
            </a:extLst>
          </p:cNvPr>
          <p:cNvSpPr txBox="1"/>
          <p:nvPr/>
        </p:nvSpPr>
        <p:spPr>
          <a:xfrm>
            <a:off x="3982464" y="1045771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(0,2,0,0)</a:t>
            </a:r>
            <a:endParaRPr lang="zh-CN" altLang="en-US" sz="1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A59356-9F74-4C14-8A36-837C29AB4500}"/>
              </a:ext>
            </a:extLst>
          </p:cNvPr>
          <p:cNvSpPr txBox="1"/>
          <p:nvPr/>
        </p:nvSpPr>
        <p:spPr>
          <a:xfrm>
            <a:off x="4586241" y="1052955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(1,2,0,0)</a:t>
            </a:r>
            <a:endParaRPr lang="zh-CN" altLang="en-US" sz="1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7852A0-60B6-46EA-B0B4-9C573CEA34F1}"/>
              </a:ext>
            </a:extLst>
          </p:cNvPr>
          <p:cNvSpPr txBox="1"/>
          <p:nvPr/>
        </p:nvSpPr>
        <p:spPr>
          <a:xfrm>
            <a:off x="5181622" y="1045809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(2,2,0,0)</a:t>
            </a:r>
            <a:endParaRPr lang="zh-CN" altLang="en-US" sz="1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4C82EC-8E68-4B39-AA75-A6774B1B0241}"/>
              </a:ext>
            </a:extLst>
          </p:cNvPr>
          <p:cNvSpPr txBox="1"/>
          <p:nvPr/>
        </p:nvSpPr>
        <p:spPr>
          <a:xfrm>
            <a:off x="136227" y="1811906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(0,0,1,0)</a:t>
            </a:r>
            <a:endParaRPr lang="zh-CN" altLang="en-US" sz="1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A4E1297-73A9-4BBD-8B65-CA818ABAB37D}"/>
              </a:ext>
            </a:extLst>
          </p:cNvPr>
          <p:cNvSpPr txBox="1"/>
          <p:nvPr/>
        </p:nvSpPr>
        <p:spPr>
          <a:xfrm>
            <a:off x="139747" y="2515910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(0,0,2,0)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C19C2F-51B0-4EA7-81D5-46097943B8D3}"/>
              </a:ext>
            </a:extLst>
          </p:cNvPr>
          <p:cNvSpPr txBox="1"/>
          <p:nvPr/>
        </p:nvSpPr>
        <p:spPr>
          <a:xfrm>
            <a:off x="948240" y="1820663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(1,0,1,0)</a:t>
            </a:r>
            <a:endParaRPr lang="zh-CN" altLang="en-US" sz="1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B52EACD-9444-4C8B-892D-FFC590C16524}"/>
              </a:ext>
            </a:extLst>
          </p:cNvPr>
          <p:cNvSpPr txBox="1"/>
          <p:nvPr/>
        </p:nvSpPr>
        <p:spPr>
          <a:xfrm>
            <a:off x="1689878" y="1813174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(2,0,1,0)</a:t>
            </a:r>
            <a:endParaRPr lang="zh-CN" altLang="en-US" sz="1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EA31EF6-46C3-4D3D-B9C3-09A08C0B20B5}"/>
              </a:ext>
            </a:extLst>
          </p:cNvPr>
          <p:cNvSpPr txBox="1"/>
          <p:nvPr/>
        </p:nvSpPr>
        <p:spPr>
          <a:xfrm>
            <a:off x="6884017" y="5151675"/>
            <a:ext cx="5122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D  is  (9  X 2) x (9 X 2 )   Matrix</a:t>
            </a:r>
            <a:endParaRPr lang="zh-CN" altLang="en-US" sz="3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63BA311-85F7-4F32-B83C-A27F09799586}"/>
              </a:ext>
            </a:extLst>
          </p:cNvPr>
          <p:cNvSpPr txBox="1"/>
          <p:nvPr/>
        </p:nvSpPr>
        <p:spPr>
          <a:xfrm>
            <a:off x="129157" y="2809931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(0,0,0,1)</a:t>
            </a:r>
            <a:endParaRPr lang="zh-CN" altLang="en-US" sz="1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EDEE96F-16B3-4AF6-8F8F-B5BBE2C86804}"/>
              </a:ext>
            </a:extLst>
          </p:cNvPr>
          <p:cNvSpPr txBox="1"/>
          <p:nvPr/>
        </p:nvSpPr>
        <p:spPr>
          <a:xfrm>
            <a:off x="129156" y="3448153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(0,0,1,1)</a:t>
            </a:r>
            <a:endParaRPr lang="zh-CN" altLang="en-US" sz="1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8B3C5F-044C-45A4-91BF-1F81E161DC5A}"/>
              </a:ext>
            </a:extLst>
          </p:cNvPr>
          <p:cNvSpPr txBox="1"/>
          <p:nvPr/>
        </p:nvSpPr>
        <p:spPr>
          <a:xfrm>
            <a:off x="129155" y="4110635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(0,0,2,1)</a:t>
            </a:r>
            <a:endParaRPr lang="zh-CN" altLang="en-US" sz="1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27A3752-9B67-40B8-911A-0B0E40A61FDA}"/>
              </a:ext>
            </a:extLst>
          </p:cNvPr>
          <p:cNvSpPr txBox="1"/>
          <p:nvPr/>
        </p:nvSpPr>
        <p:spPr>
          <a:xfrm>
            <a:off x="938656" y="2520986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(1,0,2,0)</a:t>
            </a:r>
            <a:endParaRPr lang="zh-CN" altLang="en-US" sz="1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79699E-5181-428D-88CF-8B893583F75E}"/>
              </a:ext>
            </a:extLst>
          </p:cNvPr>
          <p:cNvSpPr txBox="1"/>
          <p:nvPr/>
        </p:nvSpPr>
        <p:spPr>
          <a:xfrm>
            <a:off x="1689877" y="2528873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(2,0,2,0)</a:t>
            </a:r>
            <a:endParaRPr lang="zh-CN" altLang="en-US" sz="10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A69F228-813D-4493-934B-3F1225C01369}"/>
              </a:ext>
            </a:extLst>
          </p:cNvPr>
          <p:cNvSpPr txBox="1"/>
          <p:nvPr/>
        </p:nvSpPr>
        <p:spPr>
          <a:xfrm>
            <a:off x="948239" y="3425177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(1,0,1,1)</a:t>
            </a:r>
            <a:endParaRPr lang="zh-CN" altLang="en-US" sz="1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0CD41D5-59F6-4DF2-9FB3-B9AF3F69EF61}"/>
              </a:ext>
            </a:extLst>
          </p:cNvPr>
          <p:cNvSpPr txBox="1"/>
          <p:nvPr/>
        </p:nvSpPr>
        <p:spPr>
          <a:xfrm>
            <a:off x="2473081" y="1798813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(0,1,1,0)</a:t>
            </a:r>
            <a:endParaRPr lang="zh-CN" altLang="en-US" sz="1000" dirty="0"/>
          </a:p>
        </p:txBody>
      </p:sp>
      <p:sp>
        <p:nvSpPr>
          <p:cNvPr id="51" name="右大括号 50">
            <a:extLst>
              <a:ext uri="{FF2B5EF4-FFF2-40B4-BE49-F238E27FC236}">
                <a16:creationId xmlns:a16="http://schemas.microsoft.com/office/drawing/2014/main" id="{0E1F70D0-44C0-406A-8CA1-7D1483B51CE4}"/>
              </a:ext>
            </a:extLst>
          </p:cNvPr>
          <p:cNvSpPr/>
          <p:nvPr/>
        </p:nvSpPr>
        <p:spPr>
          <a:xfrm>
            <a:off x="5960837" y="1312908"/>
            <a:ext cx="224775" cy="14297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F86E7-09E4-4A50-B524-6D1DB428399A}"/>
              </a:ext>
            </a:extLst>
          </p:cNvPr>
          <p:cNvSpPr txBox="1"/>
          <p:nvPr/>
        </p:nvSpPr>
        <p:spPr>
          <a:xfrm>
            <a:off x="5646726" y="248549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CD6F43D-ABC0-4CA6-B1E1-8B42FBE9EB59}"/>
              </a:ext>
            </a:extLst>
          </p:cNvPr>
          <p:cNvSpPr txBox="1"/>
          <p:nvPr/>
        </p:nvSpPr>
        <p:spPr>
          <a:xfrm>
            <a:off x="5636352" y="17988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178E3CD-3615-41C3-B8C1-7DBEB0C37407}"/>
              </a:ext>
            </a:extLst>
          </p:cNvPr>
          <p:cNvSpPr txBox="1"/>
          <p:nvPr/>
        </p:nvSpPr>
        <p:spPr>
          <a:xfrm>
            <a:off x="5615376" y="11696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70A4BFA-D49C-48CB-80AC-9B1F795E8C21}"/>
              </a:ext>
            </a:extLst>
          </p:cNvPr>
          <p:cNvSpPr txBox="1"/>
          <p:nvPr/>
        </p:nvSpPr>
        <p:spPr>
          <a:xfrm>
            <a:off x="6247021" y="183213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3E4EEA1-625C-4CD7-A16D-239806DC0CA9}"/>
              </a:ext>
            </a:extLst>
          </p:cNvPr>
          <p:cNvSpPr txBox="1"/>
          <p:nvPr/>
        </p:nvSpPr>
        <p:spPr>
          <a:xfrm>
            <a:off x="576072" y="5907050"/>
            <a:ext cx="34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D5BF991-7D7D-444D-92A8-829599B07254}"/>
              </a:ext>
            </a:extLst>
          </p:cNvPr>
          <p:cNvSpPr txBox="1"/>
          <p:nvPr/>
        </p:nvSpPr>
        <p:spPr>
          <a:xfrm>
            <a:off x="1315122" y="5930177"/>
            <a:ext cx="34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x’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774DB71-5D4A-46D9-92C8-9932346073C0}"/>
              </a:ext>
            </a:extLst>
          </p:cNvPr>
          <p:cNvSpPr txBox="1"/>
          <p:nvPr/>
        </p:nvSpPr>
        <p:spPr>
          <a:xfrm>
            <a:off x="2043545" y="5907050"/>
            <a:ext cx="34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</a:t>
            </a:r>
            <a:endParaRPr lang="zh-CN" altLang="en-US" dirty="0"/>
          </a:p>
        </p:txBody>
      </p: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94613E7E-F820-4660-B6CD-008E97383781}"/>
              </a:ext>
            </a:extLst>
          </p:cNvPr>
          <p:cNvSpPr/>
          <p:nvPr/>
        </p:nvSpPr>
        <p:spPr>
          <a:xfrm rot="5400000">
            <a:off x="1376499" y="5673905"/>
            <a:ext cx="224775" cy="14297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C3D56A8-D1A2-4BDF-8D33-8E1E85707AFB}"/>
              </a:ext>
            </a:extLst>
          </p:cNvPr>
          <p:cNvSpPr txBox="1"/>
          <p:nvPr/>
        </p:nvSpPr>
        <p:spPr>
          <a:xfrm>
            <a:off x="1362543" y="64886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t’</a:t>
            </a:r>
            <a:endParaRPr lang="zh-CN" altLang="en-US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7302387-E8F8-40A9-B133-B39FDFABFC83}"/>
              </a:ext>
            </a:extLst>
          </p:cNvPr>
          <p:cNvCxnSpPr>
            <a:cxnSpLocks/>
          </p:cNvCxnSpPr>
          <p:nvPr/>
        </p:nvCxnSpPr>
        <p:spPr>
          <a:xfrm flipV="1">
            <a:off x="5630011" y="2756910"/>
            <a:ext cx="1106691" cy="895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6950380-9890-4D3A-9F01-2CC3FCAB1FA6}"/>
              </a:ext>
            </a:extLst>
          </p:cNvPr>
          <p:cNvCxnSpPr>
            <a:cxnSpLocks/>
          </p:cNvCxnSpPr>
          <p:nvPr/>
        </p:nvCxnSpPr>
        <p:spPr>
          <a:xfrm flipV="1">
            <a:off x="5615373" y="3629608"/>
            <a:ext cx="2157027" cy="16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70BD31D1-796B-44F8-AC7A-A9CDB3FB8DC1}"/>
              </a:ext>
            </a:extLst>
          </p:cNvPr>
          <p:cNvSpPr/>
          <p:nvPr/>
        </p:nvSpPr>
        <p:spPr>
          <a:xfrm>
            <a:off x="6884017" y="3007530"/>
            <a:ext cx="338578" cy="33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4AF913B-BD8D-4423-B661-0061AF593FA8}"/>
              </a:ext>
            </a:extLst>
          </p:cNvPr>
          <p:cNvCxnSpPr>
            <a:cxnSpLocks/>
          </p:cNvCxnSpPr>
          <p:nvPr/>
        </p:nvCxnSpPr>
        <p:spPr>
          <a:xfrm>
            <a:off x="7357737" y="3122801"/>
            <a:ext cx="0" cy="42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62925AC-C389-47B0-9106-FF260A37C215}"/>
              </a:ext>
            </a:extLst>
          </p:cNvPr>
          <p:cNvCxnSpPr>
            <a:cxnSpLocks/>
          </p:cNvCxnSpPr>
          <p:nvPr/>
        </p:nvCxnSpPr>
        <p:spPr>
          <a:xfrm flipV="1">
            <a:off x="7495592" y="2742636"/>
            <a:ext cx="0" cy="43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980A92F-912C-4B77-BA6B-ED037EE50265}"/>
                  </a:ext>
                </a:extLst>
              </p:cNvPr>
              <p:cNvSpPr txBox="1"/>
              <p:nvPr/>
            </p:nvSpPr>
            <p:spPr>
              <a:xfrm>
                <a:off x="7281919" y="4191457"/>
                <a:ext cx="49048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𝑃𝑢𝑎𝑙𝑖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980A92F-912C-4B77-BA6B-ED037EE50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919" y="4191457"/>
                <a:ext cx="490481" cy="492443"/>
              </a:xfrm>
              <a:prstGeom prst="rect">
                <a:avLst/>
              </a:prstGeom>
              <a:blipFill>
                <a:blip r:embed="rId2"/>
                <a:stretch>
                  <a:fillRect r="-5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0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F0231-B39F-ED6F-5BAC-7D7CDC1C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FAD01-471C-23DC-C966-186AEA5B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for M ( </a:t>
            </a:r>
            <a:r>
              <a:rPr lang="en-US" altLang="zh-CN" dirty="0" err="1"/>
              <a:t>Dslash</a:t>
            </a:r>
            <a:r>
              <a:rPr lang="en-US" altLang="zh-CN" dirty="0"/>
              <a:t> )</a:t>
            </a:r>
          </a:p>
          <a:p>
            <a:endParaRPr lang="en-US" altLang="zh-CN" dirty="0"/>
          </a:p>
          <a:p>
            <a:r>
              <a:rPr lang="en-US" altLang="zh-CN" dirty="0"/>
              <a:t>The Mass terms are diagonal elements </a:t>
            </a:r>
          </a:p>
          <a:p>
            <a:endParaRPr lang="en-US" altLang="zh-CN" dirty="0"/>
          </a:p>
          <a:p>
            <a:r>
              <a:rPr lang="en-US" altLang="zh-CN" dirty="0"/>
              <a:t>It is easy to do inversion for the larger valance mass   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66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3C168-C6DA-4518-B374-24C99B89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Conjugate   Gradient   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26379A-31E0-414B-A0F6-803F6151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7" y="1773441"/>
            <a:ext cx="10858500" cy="349567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0D1493B-ABF8-4431-80BD-657FF40A983C}"/>
              </a:ext>
            </a:extLst>
          </p:cNvPr>
          <p:cNvCxnSpPr/>
          <p:nvPr/>
        </p:nvCxnSpPr>
        <p:spPr>
          <a:xfrm>
            <a:off x="8086987" y="2189527"/>
            <a:ext cx="3273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6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0649F8-3D82-458D-890A-FAB5B9AB0966}"/>
              </a:ext>
            </a:extLst>
          </p:cNvPr>
          <p:cNvSpPr txBox="1"/>
          <p:nvPr/>
        </p:nvSpPr>
        <p:spPr>
          <a:xfrm>
            <a:off x="2702858" y="484094"/>
            <a:ext cx="5601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Lattice QCD 3 steps</a:t>
            </a:r>
            <a:endParaRPr lang="zh-CN" altLang="en-US" sz="5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E75EEC-D344-4E39-8FEE-472D3575BFD8}"/>
              </a:ext>
            </a:extLst>
          </p:cNvPr>
          <p:cNvSpPr txBox="1"/>
          <p:nvPr/>
        </p:nvSpPr>
        <p:spPr>
          <a:xfrm>
            <a:off x="1828800" y="2447365"/>
            <a:ext cx="436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 product configurations 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C86B7-969A-4AEA-895D-A5F5C7124FE5}"/>
              </a:ext>
            </a:extLst>
          </p:cNvPr>
          <p:cNvSpPr txBox="1"/>
          <p:nvPr/>
        </p:nvSpPr>
        <p:spPr>
          <a:xfrm>
            <a:off x="1828800" y="3429000"/>
            <a:ext cx="8476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 do inversion or  Calculate Green function S(</a:t>
            </a:r>
            <a:r>
              <a:rPr lang="en-US" altLang="zh-CN" sz="3200" dirty="0" err="1"/>
              <a:t>x,y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33275-0A3C-4979-9216-3717FC17DE8F}"/>
              </a:ext>
            </a:extLst>
          </p:cNvPr>
          <p:cNvSpPr txBox="1"/>
          <p:nvPr/>
        </p:nvSpPr>
        <p:spPr>
          <a:xfrm>
            <a:off x="1828800" y="4536141"/>
            <a:ext cx="314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  Do contraction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113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00C386-F287-4BCB-BB50-7D6F6C31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8" y="1442499"/>
            <a:ext cx="3388527" cy="783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F23BEB-CE27-4AF4-BF61-6B92D50E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8" y="3195807"/>
            <a:ext cx="7820025" cy="981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889F97-B0DE-4895-9F79-1469B2BD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29" y="5069140"/>
            <a:ext cx="5629275" cy="600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8BAA42-CEF6-4BC8-8475-2260856A8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6" y="4088065"/>
            <a:ext cx="384810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6560A-2CE4-4DF3-AA5D-36467F035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35" y="5949105"/>
            <a:ext cx="4524375" cy="5524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CA43DED-3273-4B7E-A3FE-3AECED40B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8" y="0"/>
            <a:ext cx="2657965" cy="15150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E600C5-825E-48D4-9FCE-C431DDE22840}"/>
              </a:ext>
            </a:extLst>
          </p:cNvPr>
          <p:cNvSpPr txBox="1"/>
          <p:nvPr/>
        </p:nvSpPr>
        <p:spPr>
          <a:xfrm>
            <a:off x="3890267" y="386708"/>
            <a:ext cx="5408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The problem  we need to solve 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80EC48-A5F6-4364-BD35-B03C88CAD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952" y="2418322"/>
            <a:ext cx="10731690" cy="7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F23BEB-CE27-4AF4-BF61-6B92D50E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13" y="193698"/>
            <a:ext cx="7820025" cy="981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889F97-B0DE-4895-9F79-1469B2BD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1" y="2033628"/>
            <a:ext cx="5629275" cy="600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8BAA42-CEF6-4BC8-8475-2260856A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61" y="1073663"/>
            <a:ext cx="384810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6560A-2CE4-4DF3-AA5D-36467F03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561" y="2841519"/>
            <a:ext cx="4524375" cy="552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35152A-8731-4431-BFDC-C785F16AA40D}"/>
              </a:ext>
            </a:extLst>
          </p:cNvPr>
          <p:cNvSpPr txBox="1"/>
          <p:nvPr/>
        </p:nvSpPr>
        <p:spPr>
          <a:xfrm>
            <a:off x="497004" y="3601785"/>
            <a:ext cx="1169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With these conditions, you will found the all r are orthogonal  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CF980C-A71D-4DFC-BE1E-4160C7DDF0C5}"/>
                  </a:ext>
                </a:extLst>
              </p:cNvPr>
              <p:cNvSpPr txBox="1"/>
              <p:nvPr/>
            </p:nvSpPr>
            <p:spPr>
              <a:xfrm>
                <a:off x="2860646" y="4729846"/>
                <a:ext cx="4723002" cy="486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/>
                  <a:t>  </a:t>
                </a:r>
                <a:r>
                  <a:rPr lang="en-US" altLang="zh-CN" sz="28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CF980C-A71D-4DFC-BE1E-4160C7DD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46" y="4729846"/>
                <a:ext cx="4723002" cy="486352"/>
              </a:xfrm>
              <a:prstGeom prst="rect">
                <a:avLst/>
              </a:prstGeom>
              <a:blipFill>
                <a:blip r:embed="rId6"/>
                <a:stretch>
                  <a:fillRect t="-15000" b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335E26-E992-4EEF-A9A9-FCA909A241CE}"/>
                  </a:ext>
                </a:extLst>
              </p:cNvPr>
              <p:cNvSpPr txBox="1"/>
              <p:nvPr/>
            </p:nvSpPr>
            <p:spPr>
              <a:xfrm>
                <a:off x="632499" y="5719028"/>
                <a:ext cx="11087394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Since the degree of freedom is limited,  the number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also limited.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the solution is found.</a:t>
                </a:r>
              </a:p>
              <a:p>
                <a:r>
                  <a:rPr lang="en-US" altLang="zh-CN" dirty="0"/>
                  <a:t>However, we do not need the precise solution,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is small enough,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can be an approximate solution.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335E26-E992-4EEF-A9A9-FCA909A24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9" y="5719028"/>
                <a:ext cx="11087394" cy="690895"/>
              </a:xfrm>
              <a:prstGeom prst="rect">
                <a:avLst/>
              </a:prstGeom>
              <a:blipFill>
                <a:blip r:embed="rId7"/>
                <a:stretch>
                  <a:fillRect l="-495" t="-2655" r="-165" b="-1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83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3FC5B-BCC0-4C64-A6D8-1153C375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2"/>
          </a:xfrm>
        </p:spPr>
        <p:txBody>
          <a:bodyPr/>
          <a:lstStyle/>
          <a:p>
            <a:r>
              <a:rPr lang="en-US" altLang="zh-CN" dirty="0"/>
              <a:t>  CG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53026D-4F0D-40A9-A31A-C9AA7E10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513023"/>
            <a:ext cx="8008776" cy="6166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876569-8C26-4854-B513-79301F3CCB67}"/>
              </a:ext>
            </a:extLst>
          </p:cNvPr>
          <p:cNvSpPr txBox="1"/>
          <p:nvPr/>
        </p:nvSpPr>
        <p:spPr>
          <a:xfrm>
            <a:off x="9311265" y="1325562"/>
            <a:ext cx="1803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here M=1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611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614D25-777E-447C-A553-FB399F15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63" y="594669"/>
            <a:ext cx="11019453" cy="18909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300C37-724F-4ED2-B940-9D0479393B19}"/>
              </a:ext>
            </a:extLst>
          </p:cNvPr>
          <p:cNvSpPr txBox="1"/>
          <p:nvPr/>
        </p:nvSpPr>
        <p:spPr>
          <a:xfrm>
            <a:off x="1605885" y="3386466"/>
            <a:ext cx="8980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 is not</a:t>
            </a:r>
            <a:r>
              <a:rPr lang="zh-CN" altLang="en-US" sz="3600" dirty="0"/>
              <a:t> </a:t>
            </a:r>
            <a:r>
              <a:rPr lang="en-US" altLang="zh-CN" sz="3600" dirty="0"/>
              <a:t>a symmetric positive definite matrix, so we can not use CG algorithm.  But we can solve </a:t>
            </a:r>
            <a:r>
              <a:rPr lang="zh-CN" alt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1AD6BB-A961-450A-A09A-CCC58C27E382}"/>
                  </a:ext>
                </a:extLst>
              </p:cNvPr>
              <p:cNvSpPr txBox="1"/>
              <p:nvPr/>
            </p:nvSpPr>
            <p:spPr>
              <a:xfrm>
                <a:off x="3560582" y="4959155"/>
                <a:ext cx="3522606" cy="631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𝐷𝑥</m:t>
                      </m:r>
                      <m:r>
                        <a:rPr lang="en-US" altLang="zh-CN" sz="4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1AD6BB-A961-450A-A09A-CCC58C27E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82" y="4959155"/>
                <a:ext cx="3522606" cy="63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63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08F78-6D84-CC98-199E-65FD74E0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Multigrid Algorithm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04D9E2-7DBD-1D4E-E906-EBB31D911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143" y="1392696"/>
            <a:ext cx="7770828" cy="5040338"/>
          </a:xfrm>
        </p:spPr>
      </p:pic>
    </p:spTree>
    <p:extLst>
      <p:ext uri="{BB962C8B-B14F-4D97-AF65-F5344CB8AC3E}">
        <p14:creationId xmlns:p14="http://schemas.microsoft.com/office/powerpoint/2010/main" val="30507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404" b="5684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4" y="32725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5E3D81-1C01-476E-856B-4B2E89AD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2475" cy="68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43ED4-2C07-F993-A33D-803D01F6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A55AD25-AA83-5F50-6DA9-CD1951853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435" y="5419725"/>
            <a:ext cx="3586065" cy="124777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39A45B-796A-082E-BB27-5BAA39D0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9" y="190500"/>
            <a:ext cx="3552760" cy="4064000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D74EEAAD-D1FE-B34D-2808-5002898E5A8C}"/>
              </a:ext>
            </a:extLst>
          </p:cNvPr>
          <p:cNvSpPr/>
          <p:nvPr/>
        </p:nvSpPr>
        <p:spPr>
          <a:xfrm>
            <a:off x="5604710" y="2673350"/>
            <a:ext cx="247650" cy="4064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4B5A69-AB9C-6A4B-9EFB-9E1BB2254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680089" y="4317553"/>
            <a:ext cx="3552760" cy="10391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869961C-CF02-0FF3-6856-EFF43F5CE3DD}"/>
              </a:ext>
            </a:extLst>
          </p:cNvPr>
          <p:cNvSpPr txBox="1"/>
          <p:nvPr/>
        </p:nvSpPr>
        <p:spPr>
          <a:xfrm>
            <a:off x="4788521" y="4351407"/>
            <a:ext cx="635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or</a:t>
            </a:r>
            <a:endParaRPr lang="zh-CN" altLang="en-US" sz="4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1D4287-C169-2C02-437A-2BAC57CD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0" y="1962150"/>
            <a:ext cx="48704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7B277-1FDA-133B-C0D1-EA1C40B1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748141-8B7B-0531-393E-A52DD4D8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991" y="1497170"/>
            <a:ext cx="4995070" cy="4995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64F901-42FE-3A5C-4DA1-172468E5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025"/>
            <a:ext cx="4783931" cy="47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7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1FD5A-C776-DC8B-B1EF-C311C5AF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334CB8F-905D-74BE-A10D-2866FD62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516" y="365760"/>
            <a:ext cx="4793830" cy="5530850"/>
          </a:xfrm>
        </p:spPr>
      </p:pic>
    </p:spTree>
    <p:extLst>
      <p:ext uri="{BB962C8B-B14F-4D97-AF65-F5344CB8AC3E}">
        <p14:creationId xmlns:p14="http://schemas.microsoft.com/office/powerpoint/2010/main" val="255507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10E3C-6985-8E4E-860B-0FDE7B7B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6B24F9-D6D3-97C7-4323-051108474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392" y="225493"/>
            <a:ext cx="5263171" cy="38354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AC044-335D-4824-FAE8-6F46D79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86" y="4822740"/>
            <a:ext cx="3888759" cy="16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BBFAEF55-9AA9-41BE-998D-2A5AEFB6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392114"/>
            <a:ext cx="8601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Lattice QCD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B73CC0-28DA-4EDC-B78E-3FD4AC313D4F}"/>
              </a:ext>
            </a:extLst>
          </p:cNvPr>
          <p:cNvSpPr txBox="1"/>
          <p:nvPr/>
        </p:nvSpPr>
        <p:spPr>
          <a:xfrm>
            <a:off x="1334926" y="4953072"/>
            <a:ext cx="368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Each configuration is one possible path in the path integration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D45180-2820-4854-AEC2-3BFB0AA69442}"/>
              </a:ext>
            </a:extLst>
          </p:cNvPr>
          <p:cNvGrpSpPr/>
          <p:nvPr/>
        </p:nvGrpSpPr>
        <p:grpSpPr>
          <a:xfrm>
            <a:off x="636715" y="1286581"/>
            <a:ext cx="4637609" cy="3115797"/>
            <a:chOff x="282797" y="1208684"/>
            <a:chExt cx="5533148" cy="33198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BE3C0CA-43F5-4D67-BE09-12A3B476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97" y="1208684"/>
              <a:ext cx="5533148" cy="331988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B1DB55E-A565-4C09-95AE-7EBF59AB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072" y="1288215"/>
              <a:ext cx="593427" cy="412593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E371C7C-3128-4B0B-9604-AF1C47D411BF}"/>
              </a:ext>
            </a:extLst>
          </p:cNvPr>
          <p:cNvSpPr txBox="1"/>
          <p:nvPr/>
        </p:nvSpPr>
        <p:spPr>
          <a:xfrm>
            <a:off x="5624783" y="2022439"/>
            <a:ext cx="479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Lattice is made by configurations in super computers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93B74A-BA62-4675-BD70-155B399B7BF0}"/>
              </a:ext>
            </a:extLst>
          </p:cNvPr>
          <p:cNvSpPr txBox="1"/>
          <p:nvPr/>
        </p:nvSpPr>
        <p:spPr>
          <a:xfrm>
            <a:off x="5524704" y="3125189"/>
            <a:ext cx="515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configuration contain one possible gauge link value at every time-space point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Picture 2" descr="https://upload.wikimedia.org/wikipedia/commons/thumb/1/1c/Least_action_principle.svg/1024px-Least_action_principle.svg.png">
            <a:extLst>
              <a:ext uri="{FF2B5EF4-FFF2-40B4-BE49-F238E27FC236}">
                <a16:creationId xmlns:a16="http://schemas.microsoft.com/office/drawing/2014/main" id="{99EF19D4-E0B6-4817-925D-9C6C5274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69" y="4363588"/>
            <a:ext cx="3150478" cy="21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355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8AEED8-C925-4AEA-9227-6F827C37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BCED0B-D09B-4C72-BB97-FEFDC3D319D7}"/>
              </a:ext>
            </a:extLst>
          </p:cNvPr>
          <p:cNvCxnSpPr>
            <a:cxnSpLocks/>
          </p:cNvCxnSpPr>
          <p:nvPr/>
        </p:nvCxnSpPr>
        <p:spPr>
          <a:xfrm>
            <a:off x="3953435" y="3859306"/>
            <a:ext cx="32004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8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1AE629-90DD-AE0B-9D66-76799AF8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" y="25321"/>
            <a:ext cx="12180058" cy="68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0992A-30FD-C125-4DDB-A1D0052D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8AE52-725A-C573-558B-BF99826C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CG </a:t>
            </a:r>
          </a:p>
          <a:p>
            <a:r>
              <a:rPr lang="en-US" altLang="zh-CN" dirty="0"/>
              <a:t>MG </a:t>
            </a:r>
          </a:p>
          <a:p>
            <a:r>
              <a:rPr lang="en-US" altLang="zh-CN" dirty="0"/>
              <a:t>Light -0.2815</a:t>
            </a:r>
          </a:p>
          <a:p>
            <a:r>
              <a:rPr lang="en-US" altLang="zh-CN" dirty="0"/>
              <a:t>Heavy strange  -0.2310</a:t>
            </a:r>
          </a:p>
          <a:p>
            <a:r>
              <a:rPr lang="en-US" altLang="zh-CN" dirty="0"/>
              <a:t>Heavy charm     0.4763 </a:t>
            </a:r>
          </a:p>
          <a:p>
            <a:endParaRPr lang="en-US" altLang="zh-CN" dirty="0"/>
          </a:p>
          <a:p>
            <a:r>
              <a:rPr lang="en-US" altLang="zh-CN" dirty="0"/>
              <a:t>light mg, light cg, strange cg, charm cg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83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FA72F7-9E60-4C53-82BE-082F3044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0"/>
            <a:ext cx="1164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08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044E2-004B-4CD5-BE53-2C4F6BDA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C9B77-5549-4515-AFB5-A5EBEB5F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30F4BE-88AC-4055-8587-AB66B55F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0"/>
            <a:ext cx="10515600" cy="6858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9DD163A-4D04-411C-84AB-3CB122FAEC76}"/>
              </a:ext>
            </a:extLst>
          </p:cNvPr>
          <p:cNvCxnSpPr/>
          <p:nvPr/>
        </p:nvCxnSpPr>
        <p:spPr>
          <a:xfrm>
            <a:off x="5069541" y="3267635"/>
            <a:ext cx="1963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5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EED95-6E6B-4868-B533-8CDC40D6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91" y="-29153"/>
            <a:ext cx="10515600" cy="1325562"/>
          </a:xfrm>
        </p:spPr>
        <p:txBody>
          <a:bodyPr/>
          <a:lstStyle/>
          <a:p>
            <a:r>
              <a:rPr lang="en-US" altLang="zh-CN" dirty="0"/>
              <a:t>Code for </a:t>
            </a:r>
            <a:r>
              <a:rPr lang="en-US" altLang="zh-CN" dirty="0" err="1"/>
              <a:t>Dslash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69EA8-0252-42F6-8916-96C7821D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38E45-179D-4C47-94C0-E6A5E368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1" y="955965"/>
            <a:ext cx="11724818" cy="58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AA84EA-9772-4DD0-91BA-1522EBEC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7" y="514449"/>
            <a:ext cx="10086276" cy="2170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22A8E5-2DC2-4D5F-B1D1-2BE5026A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40" y="3157576"/>
            <a:ext cx="4175375" cy="6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A853AD-94BA-4DAE-B30F-102387EEF4CA}"/>
                  </a:ext>
                </a:extLst>
              </p:cNvPr>
              <p:cNvSpPr txBox="1"/>
              <p:nvPr/>
            </p:nvSpPr>
            <p:spPr>
              <a:xfrm>
                <a:off x="4827925" y="4525758"/>
                <a:ext cx="872290" cy="75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A853AD-94BA-4DAE-B30F-102387EE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25" y="4525758"/>
                <a:ext cx="872290" cy="757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510E42F-2B1F-4545-945F-2F8EF95D4885}"/>
                  </a:ext>
                </a:extLst>
              </p:cNvPr>
              <p:cNvSpPr txBox="1"/>
              <p:nvPr/>
            </p:nvSpPr>
            <p:spPr>
              <a:xfrm>
                <a:off x="2877870" y="4525758"/>
                <a:ext cx="497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510E42F-2B1F-4545-945F-2F8EF95D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870" y="4525758"/>
                <a:ext cx="497316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左右 8">
            <a:extLst>
              <a:ext uri="{FF2B5EF4-FFF2-40B4-BE49-F238E27FC236}">
                <a16:creationId xmlns:a16="http://schemas.microsoft.com/office/drawing/2014/main" id="{65D5D21B-FD5B-4C8D-9362-099402F4062B}"/>
              </a:ext>
            </a:extLst>
          </p:cNvPr>
          <p:cNvSpPr/>
          <p:nvPr/>
        </p:nvSpPr>
        <p:spPr>
          <a:xfrm>
            <a:off x="3573005" y="4777941"/>
            <a:ext cx="1180683" cy="2725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85B638-80D2-4405-BD94-A7260A778ACA}"/>
                  </a:ext>
                </a:extLst>
              </p:cNvPr>
              <p:cNvSpPr txBox="1"/>
              <p:nvPr/>
            </p:nvSpPr>
            <p:spPr>
              <a:xfrm>
                <a:off x="6912015" y="4408609"/>
                <a:ext cx="51514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80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85B638-80D2-4405-BD94-A7260A77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15" y="4408609"/>
                <a:ext cx="51514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724525-A875-4AFB-93E8-06670D08C140}"/>
                  </a:ext>
                </a:extLst>
              </p:cNvPr>
              <p:cNvSpPr txBox="1"/>
              <p:nvPr/>
            </p:nvSpPr>
            <p:spPr>
              <a:xfrm>
                <a:off x="8659650" y="4449727"/>
                <a:ext cx="97520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480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2724525-A875-4AFB-93E8-06670D08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50" y="4449727"/>
                <a:ext cx="975203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87FB36BD-4C56-4C49-89FA-F092D19FA720}"/>
              </a:ext>
            </a:extLst>
          </p:cNvPr>
          <p:cNvSpPr/>
          <p:nvPr/>
        </p:nvSpPr>
        <p:spPr>
          <a:xfrm>
            <a:off x="7475936" y="4768387"/>
            <a:ext cx="1134934" cy="2725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6178EE-42AF-4D44-8519-F10683C4A3A5}"/>
                  </a:ext>
                </a:extLst>
              </p:cNvPr>
              <p:cNvSpPr txBox="1"/>
              <p:nvPr/>
            </p:nvSpPr>
            <p:spPr>
              <a:xfrm>
                <a:off x="7863384" y="3262062"/>
                <a:ext cx="2002343" cy="505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6178EE-42AF-4D44-8519-F10683C4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84" y="3262062"/>
                <a:ext cx="2002343" cy="505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BCCCD34-6FC0-49D7-A41F-6788EFA84E95}"/>
              </a:ext>
            </a:extLst>
          </p:cNvPr>
          <p:cNvSpPr txBox="1"/>
          <p:nvPr/>
        </p:nvSpPr>
        <p:spPr>
          <a:xfrm>
            <a:off x="6300136" y="333002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 can found: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AE49C-8F19-463B-9ADD-BC83AE8691A9}"/>
              </a:ext>
            </a:extLst>
          </p:cNvPr>
          <p:cNvSpPr txBox="1"/>
          <p:nvPr/>
        </p:nvSpPr>
        <p:spPr>
          <a:xfrm>
            <a:off x="5987065" y="4344913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=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42649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57A9C7-4428-41DB-891F-8981AAE1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9" y="0"/>
            <a:ext cx="10710303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19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6B65A522-0702-4B86-8556-7E5F5F89D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14301"/>
            <a:ext cx="82296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200" kern="0" dirty="0">
                <a:solidFill>
                  <a:srgbClr val="FF0000"/>
                </a:solidFill>
                <a:latin typeface="Arial"/>
                <a:ea typeface="宋体"/>
                <a:cs typeface="+mj-cs"/>
              </a:rPr>
              <a:t>Picture of 2 point function on Lattice</a:t>
            </a:r>
          </a:p>
        </p:txBody>
      </p:sp>
      <p:grpSp>
        <p:nvGrpSpPr>
          <p:cNvPr id="45066" name="组合 141">
            <a:extLst>
              <a:ext uri="{FF2B5EF4-FFF2-40B4-BE49-F238E27FC236}">
                <a16:creationId xmlns:a16="http://schemas.microsoft.com/office/drawing/2014/main" id="{004C7790-028C-4F17-8944-7B0AED625022}"/>
              </a:ext>
            </a:extLst>
          </p:cNvPr>
          <p:cNvGrpSpPr>
            <a:grpSpLocks/>
          </p:cNvGrpSpPr>
          <p:nvPr/>
        </p:nvGrpSpPr>
        <p:grpSpPr bwMode="auto">
          <a:xfrm>
            <a:off x="513182" y="1212016"/>
            <a:ext cx="9918441" cy="2380270"/>
            <a:chOff x="1583468" y="3156394"/>
            <a:chExt cx="5551551" cy="1655872"/>
          </a:xfrm>
        </p:grpSpPr>
        <p:grpSp>
          <p:nvGrpSpPr>
            <p:cNvPr id="45075" name="组合 142">
              <a:extLst>
                <a:ext uri="{FF2B5EF4-FFF2-40B4-BE49-F238E27FC236}">
                  <a16:creationId xmlns:a16="http://schemas.microsoft.com/office/drawing/2014/main" id="{2024D9ED-B08E-446F-AB2A-41B1B04BE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468" y="3156394"/>
              <a:ext cx="4817786" cy="1644703"/>
              <a:chOff x="503348" y="3080128"/>
              <a:chExt cx="4817786" cy="1644703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B1EE5377-786B-4C47-BA7B-A19215677533}"/>
                  </a:ext>
                </a:extLst>
              </p:cNvPr>
              <p:cNvSpPr/>
              <p:nvPr/>
            </p:nvSpPr>
            <p:spPr>
              <a:xfrm>
                <a:off x="503348" y="3091297"/>
                <a:ext cx="1355118" cy="163353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zh-CN" dirty="0"/>
              </a:p>
              <a:p>
                <a:pPr algn="ctr">
                  <a:defRPr/>
                </a:pPr>
                <a:r>
                  <a:rPr lang="en-US" altLang="zh-CN" sz="3600" dirty="0"/>
                  <a:t>e</a:t>
                </a:r>
              </a:p>
              <a:p>
                <a:pPr algn="ctr">
                  <a:defRPr/>
                </a:pPr>
                <a:endParaRPr lang="en-US" altLang="zh-CN" sz="3600" dirty="0"/>
              </a:p>
              <a:p>
                <a:pPr algn="ctr">
                  <a:defRPr/>
                </a:pPr>
                <a:endParaRPr lang="en-US" altLang="zh-CN" sz="3600" dirty="0"/>
              </a:p>
              <a:p>
                <a:pPr algn="ctr">
                  <a:defRPr/>
                </a:pPr>
                <a:r>
                  <a:rPr lang="en-US" altLang="zh-CN" sz="3600" dirty="0"/>
                  <a:t>e+</a:t>
                </a:r>
              </a:p>
              <a:p>
                <a:pPr algn="ctr">
                  <a:defRPr/>
                </a:pPr>
                <a:endParaRPr lang="zh-CN" altLang="en-US" dirty="0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701AA678-4458-41EC-AAE0-E7807065C5E4}"/>
                  </a:ext>
                </a:extLst>
              </p:cNvPr>
              <p:cNvCxnSpPr>
                <a:cxnSpLocks/>
                <a:stCxn id="148" idx="0"/>
                <a:endCxn id="146" idx="0"/>
              </p:cNvCxnSpPr>
              <p:nvPr/>
            </p:nvCxnSpPr>
            <p:spPr>
              <a:xfrm flipV="1">
                <a:off x="1180907" y="3080128"/>
                <a:ext cx="4140227" cy="11169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75878549-B075-4823-9187-E8C7EA3B4D70}"/>
                </a:ext>
              </a:extLst>
            </p:cNvPr>
            <p:cNvCxnSpPr>
              <a:cxnSpLocks/>
              <a:stCxn id="148" idx="4"/>
              <a:endCxn id="146" idx="4"/>
            </p:cNvCxnSpPr>
            <p:nvPr/>
          </p:nvCxnSpPr>
          <p:spPr>
            <a:xfrm>
              <a:off x="2261027" y="4801097"/>
              <a:ext cx="4140227" cy="1116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FA98998E-BBBB-4896-99CC-2F724BFEECCF}"/>
                </a:ext>
              </a:extLst>
            </p:cNvPr>
            <p:cNvSpPr/>
            <p:nvPr/>
          </p:nvSpPr>
          <p:spPr>
            <a:xfrm>
              <a:off x="5667488" y="3156394"/>
              <a:ext cx="1467531" cy="165587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r>
                <a:rPr lang="en-US" altLang="zh-CN" sz="4000" dirty="0"/>
                <a:t>e</a:t>
              </a:r>
            </a:p>
            <a:p>
              <a:pPr algn="ctr">
                <a:defRPr/>
              </a:pPr>
              <a:endParaRPr lang="en-US" altLang="zh-CN" sz="4000" dirty="0"/>
            </a:p>
            <a:p>
              <a:pPr algn="ctr">
                <a:defRPr/>
              </a:pPr>
              <a:endParaRPr lang="en-US" altLang="zh-CN" sz="4000" dirty="0"/>
            </a:p>
            <a:p>
              <a:pPr algn="ctr">
                <a:defRPr/>
              </a:pPr>
              <a:r>
                <a:rPr lang="en-US" altLang="zh-CN" sz="4000" dirty="0"/>
                <a:t>e</a:t>
              </a:r>
              <a:r>
                <a:rPr lang="en-US" altLang="zh-CN" sz="3600" dirty="0"/>
                <a:t>+</a:t>
              </a:r>
            </a:p>
            <a:p>
              <a:pPr algn="ctr">
                <a:defRPr/>
              </a:pPr>
              <a:endParaRPr lang="zh-CN" altLang="en-US" dirty="0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97AF2022-CD5E-4C8D-B767-C8B135F28706}"/>
              </a:ext>
            </a:extLst>
          </p:cNvPr>
          <p:cNvGrpSpPr>
            <a:grpSpLocks/>
          </p:cNvGrpSpPr>
          <p:nvPr/>
        </p:nvGrpSpPr>
        <p:grpSpPr bwMode="auto">
          <a:xfrm>
            <a:off x="3429392" y="833518"/>
            <a:ext cx="3885183" cy="3220763"/>
            <a:chOff x="1381515" y="915737"/>
            <a:chExt cx="2015491" cy="3801448"/>
          </a:xfrm>
        </p:grpSpPr>
        <p:grpSp>
          <p:nvGrpSpPr>
            <p:cNvPr id="45070" name="组合 155">
              <a:extLst>
                <a:ext uri="{FF2B5EF4-FFF2-40B4-BE49-F238E27FC236}">
                  <a16:creationId xmlns:a16="http://schemas.microsoft.com/office/drawing/2014/main" id="{46121FD7-F99B-466D-99AB-F8E05B1F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515" y="915737"/>
              <a:ext cx="2015491" cy="3801448"/>
              <a:chOff x="1381349" y="1154246"/>
              <a:chExt cx="2015491" cy="4267709"/>
            </a:xfrm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978E835C-F1BE-40E3-8841-2A056630D5E3}"/>
                  </a:ext>
                </a:extLst>
              </p:cNvPr>
              <p:cNvSpPr/>
              <p:nvPr/>
            </p:nvSpPr>
            <p:spPr>
              <a:xfrm>
                <a:off x="1724599" y="1410808"/>
                <a:ext cx="1269897" cy="376709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左中括号 158">
                <a:extLst>
                  <a:ext uri="{FF2B5EF4-FFF2-40B4-BE49-F238E27FC236}">
                    <a16:creationId xmlns:a16="http://schemas.microsoft.com/office/drawing/2014/main" id="{6E5F4E90-98C2-4AC4-A1DC-7332633E45C6}"/>
                  </a:ext>
                </a:extLst>
              </p:cNvPr>
              <p:cNvSpPr/>
              <p:nvPr/>
            </p:nvSpPr>
            <p:spPr>
              <a:xfrm>
                <a:off x="2999526" y="1154246"/>
                <a:ext cx="397314" cy="4255194"/>
              </a:xfrm>
              <a:prstGeom prst="leftBracket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0" name="右中括号 159">
                <a:extLst>
                  <a:ext uri="{FF2B5EF4-FFF2-40B4-BE49-F238E27FC236}">
                    <a16:creationId xmlns:a16="http://schemas.microsoft.com/office/drawing/2014/main" id="{D4313399-0D01-49F2-8D8A-616AE8108B3E}"/>
                  </a:ext>
                </a:extLst>
              </p:cNvPr>
              <p:cNvSpPr/>
              <p:nvPr/>
            </p:nvSpPr>
            <p:spPr>
              <a:xfrm>
                <a:off x="1381349" y="1166761"/>
                <a:ext cx="343250" cy="4255194"/>
              </a:xfrm>
              <a:prstGeom prst="rightBracket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8D2028B-F51D-43BA-ACA3-F3F93696F4A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770216" y="2542871"/>
              <a:ext cx="1173614" cy="836777"/>
            </a:xfrm>
            <a:prstGeom prst="rect">
              <a:avLst/>
            </a:prstGeom>
            <a:blipFill>
              <a:blip r:embed="rId2"/>
              <a:stretch>
                <a:fillRect l="-39918" t="-137179" r="-16049" b="-194872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DD9FBC2-31FD-40FE-B7C3-D06BB811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22" y="4238459"/>
            <a:ext cx="5940943" cy="9167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DB5FF7-445F-4652-B424-C916712C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013" y="5880998"/>
            <a:ext cx="6419656" cy="863463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16E0B28D-F71F-4E73-9C82-ECA457A4814E}"/>
              </a:ext>
            </a:extLst>
          </p:cNvPr>
          <p:cNvSpPr/>
          <p:nvPr/>
        </p:nvSpPr>
        <p:spPr>
          <a:xfrm>
            <a:off x="4516271" y="5091795"/>
            <a:ext cx="355415" cy="863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10A794-BAF4-4FB2-839E-4003D3DDB9BC}"/>
              </a:ext>
            </a:extLst>
          </p:cNvPr>
          <p:cNvSpPr txBox="1"/>
          <p:nvPr/>
        </p:nvSpPr>
        <p:spPr>
          <a:xfrm>
            <a:off x="4871686" y="5269217"/>
            <a:ext cx="17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a long time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DC119-AA0D-4208-862C-2CF73B174813}"/>
              </a:ext>
            </a:extLst>
          </p:cNvPr>
          <p:cNvSpPr txBox="1">
            <a:spLocks/>
          </p:cNvSpPr>
          <p:nvPr/>
        </p:nvSpPr>
        <p:spPr>
          <a:xfrm>
            <a:off x="233591" y="-29153"/>
            <a:ext cx="1051560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Code for hadron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516C3-9835-43FC-9A59-94121E1A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1" y="704850"/>
            <a:ext cx="11300318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910" y="-59339"/>
            <a:ext cx="10515600" cy="1325562"/>
          </a:xfrm>
        </p:spPr>
        <p:txBody>
          <a:bodyPr/>
          <a:lstStyle/>
          <a:p>
            <a:pPr lvl="0">
              <a:defRPr/>
            </a:pPr>
            <a:r>
              <a:rPr lang="zh-CN" altLang="en-US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格点 </a:t>
            </a:r>
            <a:r>
              <a:rPr lang="en-US" altLang="zh-CN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QCD </a:t>
            </a:r>
            <a:r>
              <a:rPr lang="zh-CN" altLang="en-US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（类比粒子物理实验）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D20EE-9691-440B-B384-E2F39C72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6" y="918796"/>
            <a:ext cx="3768437" cy="24271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646049-545B-4C1F-81B7-2C797A12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06" y="907205"/>
            <a:ext cx="3611417" cy="2376384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F59A91AB-BEC9-4712-8C79-119C934F1C89}"/>
              </a:ext>
            </a:extLst>
          </p:cNvPr>
          <p:cNvSpPr/>
          <p:nvPr/>
        </p:nvSpPr>
        <p:spPr>
          <a:xfrm>
            <a:off x="5204692" y="1924544"/>
            <a:ext cx="822037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BF4E8B-449C-484D-BA1B-B713BA478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56" y="3831305"/>
            <a:ext cx="3611417" cy="259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54C49F-07AE-4711-8EC1-097D780A2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679" y="4780483"/>
            <a:ext cx="841321" cy="4511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2ADD37-4462-49E3-970C-FA5B3A6D873D}"/>
              </a:ext>
            </a:extLst>
          </p:cNvPr>
          <p:cNvSpPr txBox="1"/>
          <p:nvPr/>
        </p:nvSpPr>
        <p:spPr>
          <a:xfrm>
            <a:off x="2115128" y="3345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超级计算机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B3A4C6-D721-49EB-B3C4-990CECFA0929}"/>
              </a:ext>
            </a:extLst>
          </p:cNvPr>
          <p:cNvSpPr txBox="1"/>
          <p:nvPr/>
        </p:nvSpPr>
        <p:spPr>
          <a:xfrm>
            <a:off x="7578436" y="3403662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粒子加速器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E09B69-CED0-44A5-97CD-A41EAFDBBB45}"/>
              </a:ext>
            </a:extLst>
          </p:cNvPr>
          <p:cNvSpPr txBox="1"/>
          <p:nvPr/>
        </p:nvSpPr>
        <p:spPr>
          <a:xfrm>
            <a:off x="1971964" y="6359189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QCD</a:t>
            </a:r>
            <a:r>
              <a:rPr lang="zh-CN" altLang="en-US" dirty="0"/>
              <a:t>真空 （组态）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DD8C3A-9B4C-4E1C-84C0-E71C91182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36" y="3772994"/>
            <a:ext cx="3768437" cy="25408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3DCB2C-75FE-4051-841D-C1D46DEF033C}"/>
              </a:ext>
            </a:extLst>
          </p:cNvPr>
          <p:cNvSpPr txBox="1"/>
          <p:nvPr/>
        </p:nvSpPr>
        <p:spPr>
          <a:xfrm>
            <a:off x="7948729" y="63591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对撞事例</a:t>
            </a:r>
          </a:p>
        </p:txBody>
      </p:sp>
    </p:spTree>
    <p:extLst>
      <p:ext uri="{BB962C8B-B14F-4D97-AF65-F5344CB8AC3E}">
        <p14:creationId xmlns:p14="http://schemas.microsoft.com/office/powerpoint/2010/main" val="16902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0649F8-3D82-458D-890A-FAB5B9AB0966}"/>
              </a:ext>
            </a:extLst>
          </p:cNvPr>
          <p:cNvSpPr txBox="1"/>
          <p:nvPr/>
        </p:nvSpPr>
        <p:spPr>
          <a:xfrm>
            <a:off x="2702858" y="484094"/>
            <a:ext cx="5601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Lattice QCD 3 steps</a:t>
            </a:r>
            <a:endParaRPr lang="zh-CN" altLang="en-US" sz="5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E75EEC-D344-4E39-8FEE-472D3575BFD8}"/>
              </a:ext>
            </a:extLst>
          </p:cNvPr>
          <p:cNvSpPr txBox="1"/>
          <p:nvPr/>
        </p:nvSpPr>
        <p:spPr>
          <a:xfrm>
            <a:off x="1828800" y="2447365"/>
            <a:ext cx="436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 product configurations 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C86B7-969A-4AEA-895D-A5F5C7124FE5}"/>
              </a:ext>
            </a:extLst>
          </p:cNvPr>
          <p:cNvSpPr txBox="1"/>
          <p:nvPr/>
        </p:nvSpPr>
        <p:spPr>
          <a:xfrm>
            <a:off x="1828800" y="3429000"/>
            <a:ext cx="301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 Calculate S(</a:t>
            </a:r>
            <a:r>
              <a:rPr lang="en-US" altLang="zh-CN" sz="3200" dirty="0" err="1"/>
              <a:t>x,y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33275-0A3C-4979-9216-3717FC17DE8F}"/>
              </a:ext>
            </a:extLst>
          </p:cNvPr>
          <p:cNvSpPr txBox="1"/>
          <p:nvPr/>
        </p:nvSpPr>
        <p:spPr>
          <a:xfrm>
            <a:off x="1828800" y="4536141"/>
            <a:ext cx="314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  Do contraction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2233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3A9C6-D94D-49FF-A696-0FAE9535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8B8A1-0FC6-4A2D-945E-DF901F29C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691322"/>
            <a:ext cx="10515600" cy="4351337"/>
          </a:xfrm>
        </p:spPr>
        <p:txBody>
          <a:bodyPr>
            <a:normAutofit/>
          </a:bodyPr>
          <a:lstStyle/>
          <a:p>
            <a:r>
              <a:rPr lang="en-US" altLang="zh-CN" dirty="0"/>
              <a:t>Lattice QCD and actions</a:t>
            </a:r>
          </a:p>
          <a:p>
            <a:endParaRPr lang="en-US" altLang="zh-CN" dirty="0"/>
          </a:p>
          <a:p>
            <a:r>
              <a:rPr lang="en-US" altLang="zh-CN" dirty="0"/>
              <a:t>Wilson action</a:t>
            </a:r>
          </a:p>
          <a:p>
            <a:endParaRPr lang="en-US" altLang="zh-CN" dirty="0"/>
          </a:p>
          <a:p>
            <a:r>
              <a:rPr lang="en-US" altLang="zh-CN" dirty="0"/>
              <a:t>How to calculate </a:t>
            </a:r>
            <a:r>
              <a:rPr lang="en-US" altLang="zh-CN" dirty="0" err="1"/>
              <a:t>dslash</a:t>
            </a:r>
            <a:r>
              <a:rPr lang="en-US" altLang="zh-CN" dirty="0"/>
              <a:t> on Lattice</a:t>
            </a:r>
          </a:p>
          <a:p>
            <a:endParaRPr lang="en-US" altLang="zh-CN" dirty="0"/>
          </a:p>
          <a:p>
            <a:r>
              <a:rPr lang="en-US" altLang="zh-CN" dirty="0"/>
              <a:t>CG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8444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3D60E6-D0B9-4EF9-BABA-9F5A2869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4" y="32725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65D01E-5A28-46A6-BBE7-779D6DED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8256"/>
            <a:ext cx="12191999" cy="56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1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FE716-80E2-4646-8E78-006BF469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FF3E3-0EFE-4E26-9956-E19F34CE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F87A5-2D54-4271-846D-A81F9195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"/>
            <a:ext cx="11040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3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47FFA-AB03-42B5-96D6-4B8BBF7B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fermion ( electron or quark 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624B5B-81DB-422F-B17D-72ABE33BF9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not simulate fermion field (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/>
                  <a:t>) on lattice as boson field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US" altLang="zh-CN" dirty="0"/>
                  <a:t>) ( photon or gluon 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But we can calculate the correlation S(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 through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or U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624B5B-81DB-422F-B17D-72ABE33BF9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034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E0B397-897C-4357-8441-A89B78F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58" y="3351140"/>
            <a:ext cx="6103238" cy="231759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93639E5-92EC-4840-9DE6-079497C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42" y="115389"/>
            <a:ext cx="10515600" cy="1325562"/>
          </a:xfrm>
        </p:spPr>
        <p:txBody>
          <a:bodyPr/>
          <a:lstStyle/>
          <a:p>
            <a:r>
              <a:rPr lang="en-US" altLang="zh-CN" dirty="0"/>
              <a:t>Naïve action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A62B53-A5BE-4518-B2F6-F3FA662F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34" y="5837913"/>
            <a:ext cx="4715030" cy="6802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90378C-3B99-4DCB-A007-592594086CE6}"/>
              </a:ext>
            </a:extLst>
          </p:cNvPr>
          <p:cNvSpPr txBox="1"/>
          <p:nvPr/>
        </p:nvSpPr>
        <p:spPr>
          <a:xfrm>
            <a:off x="808978" y="3736832"/>
            <a:ext cx="329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After expanding U(x):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4327AA-4F07-4EBC-B04F-B52F8384395B}"/>
              </a:ext>
            </a:extLst>
          </p:cNvPr>
          <p:cNvSpPr txBox="1"/>
          <p:nvPr/>
        </p:nvSpPr>
        <p:spPr>
          <a:xfrm>
            <a:off x="1147916" y="5700989"/>
            <a:ext cx="2613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Gamma matrix</a:t>
            </a:r>
          </a:p>
          <a:p>
            <a:r>
              <a:rPr lang="en-US" altLang="zh-CN" sz="2800" dirty="0"/>
              <a:t>At 4 dimensions: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319932-4079-46B2-8A43-E1806625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49" y="2222577"/>
            <a:ext cx="7962900" cy="1028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380730-05BD-405C-B2CA-F8C39FEC4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645" y="202904"/>
            <a:ext cx="7447268" cy="208858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0DACEBE-BAFA-4A2F-B690-A652640F2E9C}"/>
              </a:ext>
            </a:extLst>
          </p:cNvPr>
          <p:cNvCxnSpPr/>
          <p:nvPr/>
        </p:nvCxnSpPr>
        <p:spPr>
          <a:xfrm>
            <a:off x="4960075" y="3251277"/>
            <a:ext cx="5027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498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894EC-ECA9-461E-93E2-B0A0FA41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Fermion Doubling Problem in the “naive” action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910164-49CF-464F-87F6-DB616C78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3438932"/>
            <a:ext cx="4716834" cy="858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F970EA-94DB-4F3B-B2F2-C74BB62A9049}"/>
              </a:ext>
            </a:extLst>
          </p:cNvPr>
          <p:cNvSpPr txBox="1"/>
          <p:nvPr/>
        </p:nvSpPr>
        <p:spPr>
          <a:xfrm>
            <a:off x="1263089" y="1901253"/>
            <a:ext cx="3102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For free field: 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2D45A6-E97B-4559-BE46-685C1AABE962}"/>
              </a:ext>
            </a:extLst>
          </p:cNvPr>
          <p:cNvSpPr txBox="1"/>
          <p:nvPr/>
        </p:nvSpPr>
        <p:spPr>
          <a:xfrm>
            <a:off x="1474307" y="2746581"/>
            <a:ext cx="3233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For lattice theory  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284D80-7E67-43D9-A972-EB526575A005}"/>
                  </a:ext>
                </a:extLst>
              </p:cNvPr>
              <p:cNvSpPr txBox="1"/>
              <p:nvPr/>
            </p:nvSpPr>
            <p:spPr>
              <a:xfrm>
                <a:off x="6746536" y="3630706"/>
                <a:ext cx="3683578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284D80-7E67-43D9-A972-EB526575A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36" y="3630706"/>
                <a:ext cx="3683578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2D78558-5023-4B77-9B5F-31A12B59E869}"/>
              </a:ext>
            </a:extLst>
          </p:cNvPr>
          <p:cNvSpPr txBox="1"/>
          <p:nvPr/>
        </p:nvSpPr>
        <p:spPr>
          <a:xfrm>
            <a:off x="6581814" y="2844225"/>
            <a:ext cx="4013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For continuum theory  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796EDE-0312-4BDB-878D-599E4CC87D02}"/>
              </a:ext>
            </a:extLst>
          </p:cNvPr>
          <p:cNvSpPr txBox="1"/>
          <p:nvPr/>
        </p:nvSpPr>
        <p:spPr>
          <a:xfrm>
            <a:off x="748146" y="4977245"/>
            <a:ext cx="10295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When lattice spacing a go to 0, the lattice theory goes back to continuum theory.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663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993B-2B01-4C7F-9C11-5BDCC615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FB3BE-B789-4BB5-8418-046884A7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3EF8A-03DF-4A4D-82FA-A63E6ABD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39" y="0"/>
            <a:ext cx="9760121" cy="67437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4D22967-44C1-421E-9C5F-A61CE2A8AB60}"/>
              </a:ext>
            </a:extLst>
          </p:cNvPr>
          <p:cNvCxnSpPr/>
          <p:nvPr/>
        </p:nvCxnSpPr>
        <p:spPr>
          <a:xfrm>
            <a:off x="1990165" y="3133165"/>
            <a:ext cx="84313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7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23423-5FDD-4B6B-BA6E-6F6AC7B7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2" y="-104658"/>
            <a:ext cx="10515600" cy="1325562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629EE1-3AA5-49AE-979E-882671EDD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307" y="890272"/>
            <a:ext cx="8677470" cy="55237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54AFF8-4FC4-4D10-9E42-55217EC9342C}"/>
              </a:ext>
            </a:extLst>
          </p:cNvPr>
          <p:cNvSpPr txBox="1"/>
          <p:nvPr/>
        </p:nvSpPr>
        <p:spPr>
          <a:xfrm>
            <a:off x="8493574" y="1085150"/>
            <a:ext cx="3245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(image-time</a:t>
            </a:r>
            <a:r>
              <a:rPr lang="en-US" altLang="zh-CN" dirty="0"/>
              <a:t> </a:t>
            </a:r>
            <a:r>
              <a:rPr lang="en-US" altLang="zh-CN" sz="2800" dirty="0"/>
              <a:t>theory)  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A0A466-5EC1-EFB5-F4A3-B80A96C6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35" y="5594296"/>
            <a:ext cx="8769350" cy="11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6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AB5D4-35B1-C156-81EB-7B8B75E3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931B40-DFA5-E62F-A863-5E5B54AE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73E62-7F2B-814A-E62C-9143859C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3"/>
            <a:ext cx="12192000" cy="68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7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00268-327F-42ED-A2DD-226958E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lattice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7EFBC-87A7-4BF2-B19B-9CE887EE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QCD or QED theory, we have spin-1 gauge field and spin-1/2 fermion field</a:t>
            </a:r>
          </a:p>
          <a:p>
            <a:endParaRPr lang="en-US" altLang="zh-CN" dirty="0"/>
          </a:p>
          <a:p>
            <a:r>
              <a:rPr lang="en-US" altLang="zh-CN" dirty="0"/>
              <a:t>We still do not know how to build up a fermion field on lattice, now. and in the configurations there is only gauge field.</a:t>
            </a:r>
          </a:p>
          <a:p>
            <a:endParaRPr lang="en-US" altLang="zh-CN" dirty="0"/>
          </a:p>
          <a:p>
            <a:r>
              <a:rPr lang="en-US" altLang="zh-CN" dirty="0"/>
              <a:t>However, we could calculate the related Green’s function for fermion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05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5A47D-9D15-4A2D-B197-8E193962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related Green’s function for fermion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C0CA6-7034-4240-952E-A955527BB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relationship between Green function and </a:t>
            </a:r>
            <a:r>
              <a:rPr lang="en-US" altLang="zh-CN" dirty="0" err="1"/>
              <a:t>Dslash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E4924-65DB-47A3-8FFB-1128AB93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19" y="2571750"/>
            <a:ext cx="4371975" cy="857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09F4F0-78AF-4693-A15B-69AE7D82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27" y="3812407"/>
            <a:ext cx="7056615" cy="101126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D360802-C6C5-4508-BA10-4A0EBCD1EFF6}"/>
              </a:ext>
            </a:extLst>
          </p:cNvPr>
          <p:cNvCxnSpPr>
            <a:cxnSpLocks/>
          </p:cNvCxnSpPr>
          <p:nvPr/>
        </p:nvCxnSpPr>
        <p:spPr>
          <a:xfrm>
            <a:off x="1690639" y="4823670"/>
            <a:ext cx="69080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00DD954-64C2-4D51-A59E-A127DF71C1CE}"/>
              </a:ext>
            </a:extLst>
          </p:cNvPr>
          <p:cNvSpPr txBox="1"/>
          <p:nvPr/>
        </p:nvSpPr>
        <p:spPr>
          <a:xfrm>
            <a:off x="1472581" y="5310012"/>
            <a:ext cx="791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The S(x , y) is what we need to solve.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192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B951C-D915-4E7C-B3D7-E7EB217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07D9E-DFA5-425F-BA91-32FE8B562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EFC61-22AA-4D07-BC37-324B4666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2" y="0"/>
            <a:ext cx="9493623" cy="677227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0B14BC-3260-46D1-8988-924F4807D931}"/>
              </a:ext>
            </a:extLst>
          </p:cNvPr>
          <p:cNvCxnSpPr/>
          <p:nvPr/>
        </p:nvCxnSpPr>
        <p:spPr>
          <a:xfrm>
            <a:off x="1506070" y="5311588"/>
            <a:ext cx="8122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010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21839</TotalTime>
  <Words>810</Words>
  <Application>Microsoft Office PowerPoint</Application>
  <PresentationFormat>宽屏</PresentationFormat>
  <Paragraphs>264</Paragraphs>
  <Slides>47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等线</vt:lpstr>
      <vt:lpstr>微软雅黑</vt:lpstr>
      <vt:lpstr>Arial</vt:lpstr>
      <vt:lpstr>Calibri</vt:lpstr>
      <vt:lpstr>Calibri Light</vt:lpstr>
      <vt:lpstr>Cambria Math</vt:lpstr>
      <vt:lpstr>Wingdings 2</vt:lpstr>
      <vt:lpstr>HDOfficeLightV0</vt:lpstr>
      <vt:lpstr>Lattice QCD  inversion</vt:lpstr>
      <vt:lpstr>PowerPoint 演示文稿</vt:lpstr>
      <vt:lpstr>PowerPoint 演示文稿</vt:lpstr>
      <vt:lpstr>格点 QCD （类比粒子物理实验）</vt:lpstr>
      <vt:lpstr>Actions</vt:lpstr>
      <vt:lpstr>PowerPoint 演示文稿</vt:lpstr>
      <vt:lpstr>In lattice </vt:lpstr>
      <vt:lpstr>The related Green’s function for fermion</vt:lpstr>
      <vt:lpstr>PowerPoint 演示文稿</vt:lpstr>
      <vt:lpstr>PowerPoint 演示文稿</vt:lpstr>
      <vt:lpstr>PowerPoint 演示文稿</vt:lpstr>
      <vt:lpstr>Clover Action</vt:lpstr>
      <vt:lpstr>Clover ensembles </vt:lpstr>
      <vt:lpstr>PowerPoint 演示文稿</vt:lpstr>
      <vt:lpstr>quark mass and pion mass in clover Action</vt:lpstr>
      <vt:lpstr>Wilson Dslash in 2D</vt:lpstr>
      <vt:lpstr>2D  QED  Dslash</vt:lpstr>
      <vt:lpstr>inversion</vt:lpstr>
      <vt:lpstr>              Conjugate   Gradient   Method</vt:lpstr>
      <vt:lpstr>PowerPoint 演示文稿</vt:lpstr>
      <vt:lpstr>PowerPoint 演示文稿</vt:lpstr>
      <vt:lpstr>  CG </vt:lpstr>
      <vt:lpstr>PowerPoint 演示文稿</vt:lpstr>
      <vt:lpstr>Multigrid Algorithm </vt:lpstr>
      <vt:lpstr>PowerPoint 演示文稿</vt:lpstr>
      <vt:lpstr>PowerPoint 演示文稿</vt:lpstr>
      <vt:lpstr>Source</vt:lpstr>
      <vt:lpstr>PowerPoint 演示文稿</vt:lpstr>
      <vt:lpstr>PowerPoint 演示文稿</vt:lpstr>
      <vt:lpstr>PowerPoint 演示文稿</vt:lpstr>
      <vt:lpstr>PowerPoint 演示文稿</vt:lpstr>
      <vt:lpstr>Homework</vt:lpstr>
      <vt:lpstr>PowerPoint 演示文稿</vt:lpstr>
      <vt:lpstr>PowerPoint 演示文稿</vt:lpstr>
      <vt:lpstr>Code for Dslash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How to deal with fermion ( electron or quark )</vt:lpstr>
      <vt:lpstr>Naïve action</vt:lpstr>
      <vt:lpstr>Fermion Doubling Problem in the “naive” action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sunpeng sunpeng</dc:creator>
  <cp:lastModifiedBy>peng sun</cp:lastModifiedBy>
  <cp:revision>727</cp:revision>
  <dcterms:created xsi:type="dcterms:W3CDTF">2021-01-22T00:22:58Z</dcterms:created>
  <dcterms:modified xsi:type="dcterms:W3CDTF">2022-08-24T02:06:25Z</dcterms:modified>
</cp:coreProperties>
</file>